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36"/>
  </p:notesMasterIdLst>
  <p:sldIdLst>
    <p:sldId id="297" r:id="rId3"/>
    <p:sldId id="418" r:id="rId4"/>
    <p:sldId id="380" r:id="rId5"/>
    <p:sldId id="381" r:id="rId6"/>
    <p:sldId id="349" r:id="rId7"/>
    <p:sldId id="411" r:id="rId8"/>
    <p:sldId id="384" r:id="rId9"/>
    <p:sldId id="420" r:id="rId10"/>
    <p:sldId id="421" r:id="rId11"/>
    <p:sldId id="382" r:id="rId12"/>
    <p:sldId id="406" r:id="rId13"/>
    <p:sldId id="407" r:id="rId14"/>
    <p:sldId id="416" r:id="rId15"/>
    <p:sldId id="417" r:id="rId16"/>
    <p:sldId id="415" r:id="rId17"/>
    <p:sldId id="414" r:id="rId18"/>
    <p:sldId id="410" r:id="rId19"/>
    <p:sldId id="383" r:id="rId20"/>
    <p:sldId id="426" r:id="rId21"/>
    <p:sldId id="429" r:id="rId22"/>
    <p:sldId id="374" r:id="rId23"/>
    <p:sldId id="398" r:id="rId24"/>
    <p:sldId id="387" r:id="rId25"/>
    <p:sldId id="425" r:id="rId26"/>
    <p:sldId id="422" r:id="rId27"/>
    <p:sldId id="423" r:id="rId28"/>
    <p:sldId id="424" r:id="rId29"/>
    <p:sldId id="427" r:id="rId30"/>
    <p:sldId id="419" r:id="rId31"/>
    <p:sldId id="428" r:id="rId32"/>
    <p:sldId id="371" r:id="rId33"/>
    <p:sldId id="409" r:id="rId34"/>
    <p:sldId id="378" r:id="rId35"/>
  </p:sldIdLst>
  <p:sldSz cx="12192000" cy="6858000"/>
  <p:notesSz cx="6858000" cy="9144000"/>
  <p:embeddedFontLst>
    <p:embeddedFont>
      <p:font typeface="楷体" panose="02010609060101010101" pitchFamily="49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>
          <p15:clr>
            <a:srgbClr val="A4A3A4"/>
          </p15:clr>
        </p15:guide>
        <p15:guide id="2" orient="horz" pos="2316">
          <p15:clr>
            <a:srgbClr val="A4A3A4"/>
          </p15:clr>
        </p15:guide>
        <p15:guide id="3" pos="3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DE"/>
    <a:srgbClr val="FF3BC2"/>
    <a:srgbClr val="F4F3F3"/>
    <a:srgbClr val="3C8DBD"/>
    <a:srgbClr val="6EC4FF"/>
    <a:srgbClr val="FFCE00"/>
    <a:srgbClr val="6B7FFF"/>
    <a:srgbClr val="3A4565"/>
    <a:srgbClr val="C2F784"/>
    <a:srgbClr val="FFF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96314" autoAdjust="0"/>
  </p:normalViewPr>
  <p:slideViewPr>
    <p:cSldViewPr snapToGrid="0" showGuides="1">
      <p:cViewPr varScale="1">
        <p:scale>
          <a:sx n="79" d="100"/>
          <a:sy n="79" d="100"/>
        </p:scale>
        <p:origin x="1709" y="67"/>
      </p:cViewPr>
      <p:guideLst>
        <p:guide orient="horz" pos="2042"/>
        <p:guide orient="horz" pos="2316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D6402-2067-4CB1-9A28-5CB905084C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A58EC-8B9F-4F1A-82C3-DF6A0038450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338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124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87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98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4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12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43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72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115"/>
          <p:cNvSpPr/>
          <p:nvPr userDrawn="1"/>
        </p:nvSpPr>
        <p:spPr>
          <a:xfrm rot="5400000" flipV="1">
            <a:off x="4632325" y="-701675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65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E161C-A61C-4F21-AF49-9B6F7090A288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B59095-66B7-4DBE-917E-A084E09862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5" r:id="rId8"/>
    <p:sldLayoutId id="2147483650" r:id="rId9"/>
    <p:sldLayoutId id="2147483651" r:id="rId10"/>
    <p:sldLayoutId id="2147483666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67" r:id="rId17"/>
    <p:sldLayoutId id="2147483657" r:id="rId18"/>
    <p:sldLayoutId id="2147483658" r:id="rId19"/>
    <p:sldLayoutId id="2147483659" r:id="rId20"/>
    <p:sldLayoutId id="214748366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楷体" panose="02010609060101010101" pitchFamily="49" charset="-122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81" y="0"/>
            <a:ext cx="4417801" cy="6858000"/>
          </a:xfrm>
          <a:prstGeom prst="rect">
            <a:avLst/>
          </a:prstGeom>
        </p:spPr>
      </p:pic>
      <p:pic>
        <p:nvPicPr>
          <p:cNvPr id="909" name="Picture 9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83" y="0"/>
            <a:ext cx="4417801" cy="6858000"/>
          </a:xfrm>
          <a:prstGeom prst="rect">
            <a:avLst/>
          </a:prstGeom>
        </p:spPr>
      </p:pic>
      <p:grpSp>
        <p:nvGrpSpPr>
          <p:cNvPr id="155" name="组合 154"/>
          <p:cNvGrpSpPr/>
          <p:nvPr/>
        </p:nvGrpSpPr>
        <p:grpSpPr>
          <a:xfrm>
            <a:off x="-3254469" y="324903"/>
            <a:ext cx="14702790" cy="6264910"/>
            <a:chOff x="-5280" y="467"/>
            <a:chExt cx="23154" cy="9866"/>
          </a:xfrm>
        </p:grpSpPr>
        <p:sp>
          <p:nvSpPr>
            <p:cNvPr id="13" name="圆角矩形 12"/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-4701" y="667"/>
              <a:ext cx="22378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3311683" y="852392"/>
            <a:ext cx="4726526" cy="907123"/>
          </a:xfrm>
          <a:prstGeom prst="roundRect">
            <a:avLst>
              <a:gd name="adj" fmla="val 50000"/>
            </a:avLst>
          </a:prstGeom>
          <a:solidFill>
            <a:srgbClr val="FFCE00"/>
          </a:solidFill>
          <a:ln w="12700" cmpd="sng">
            <a:solidFill>
              <a:srgbClr val="3A4565"/>
            </a:solidFill>
            <a:prstDash val="dash"/>
          </a:ln>
          <a:effectLst>
            <a:outerShdw blurRad="393700" dist="38100" dir="5400000" sx="97000" sy="97000" algn="t" rotWithShape="0">
              <a:srgbClr val="C7501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>
                <a:solidFill>
                  <a:schemeClr val="tx1">
                    <a:lumMod val="85000"/>
                    <a:lumOff val="15000"/>
                  </a:schemeClr>
                </a:solidFill>
                <a:latin typeface="UTM HelvetIns" panose="02040603050506020204" pitchFamily="18" charset="0"/>
                <a:ea typeface="思源宋体 CN Heavy" panose="02020900000000000000" charset="-122"/>
              </a:rPr>
              <a:t>LỊCH SỬ - ĐỊA LÍ</a:t>
            </a:r>
            <a:endParaRPr lang="en-US" altLang="zh-CN" sz="4800" dirty="0">
              <a:solidFill>
                <a:schemeClr val="tx1">
                  <a:lumMod val="85000"/>
                  <a:lumOff val="15000"/>
                </a:schemeClr>
              </a:solidFill>
              <a:latin typeface="UTM HelvetIns" panose="02040603050506020204" pitchFamily="18" charset="0"/>
              <a:ea typeface="思源宋体 CN Heavy" panose="02020900000000000000" charset="-122"/>
            </a:endParaRPr>
          </a:p>
        </p:txBody>
      </p:sp>
      <p:sp>
        <p:nvSpPr>
          <p:cNvPr id="176" name="任意多边形: 形状 19"/>
          <p:cNvSpPr/>
          <p:nvPr/>
        </p:nvSpPr>
        <p:spPr>
          <a:xfrm flipV="1">
            <a:off x="297815" y="5667793"/>
            <a:ext cx="5645785" cy="838835"/>
          </a:xfrm>
          <a:custGeom>
            <a:avLst/>
            <a:gdLst>
              <a:gd name="connsiteX0" fmla="*/ 0 w 5645924"/>
              <a:gd name="connsiteY0" fmla="*/ 0 h 838684"/>
              <a:gd name="connsiteX1" fmla="*/ 5645924 w 5645924"/>
              <a:gd name="connsiteY1" fmla="*/ 0 h 838684"/>
              <a:gd name="connsiteX2" fmla="*/ 5640599 w 5645924"/>
              <a:gd name="connsiteY2" fmla="*/ 12553 h 838684"/>
              <a:gd name="connsiteX3" fmla="*/ 2822962 w 5645924"/>
              <a:gd name="connsiteY3" fmla="*/ 838684 h 838684"/>
              <a:gd name="connsiteX4" fmla="*/ 5326 w 5645924"/>
              <a:gd name="connsiteY4" fmla="*/ 12553 h 83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5924" h="838684">
                <a:moveTo>
                  <a:pt x="0" y="0"/>
                </a:moveTo>
                <a:lnTo>
                  <a:pt x="5645924" y="0"/>
                </a:lnTo>
                <a:lnTo>
                  <a:pt x="5640599" y="12553"/>
                </a:lnTo>
                <a:cubicBezTo>
                  <a:pt x="5372416" y="484025"/>
                  <a:pt x="4212819" y="838684"/>
                  <a:pt x="2822962" y="838684"/>
                </a:cubicBezTo>
                <a:cubicBezTo>
                  <a:pt x="1433105" y="838684"/>
                  <a:pt x="273508" y="484025"/>
                  <a:pt x="5326" y="12553"/>
                </a:cubicBezTo>
                <a:close/>
              </a:path>
            </a:pathLst>
          </a:custGeom>
          <a:solidFill>
            <a:srgbClr val="FFCE00"/>
          </a:solidFill>
          <a:ln w="15875" cmpd="sng">
            <a:solidFill>
              <a:srgbClr val="3A4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75970" y="1842700"/>
            <a:ext cx="9162415" cy="6463308"/>
            <a:chOff x="1406207" y="1891710"/>
            <a:chExt cx="8584248" cy="6463308"/>
          </a:xfrm>
        </p:grpSpPr>
        <p:sp>
          <p:nvSpPr>
            <p:cNvPr id="14" name="TextBox 13"/>
            <p:cNvSpPr txBox="1"/>
            <p:nvPr/>
          </p:nvSpPr>
          <p:spPr>
            <a:xfrm>
              <a:off x="1406207" y="1891710"/>
              <a:ext cx="8469630" cy="646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chemeClr val="bg2">
                      <a:lumMod val="25000"/>
                    </a:schemeClr>
                  </a:solidFill>
                  <a:latin typeface="UTM Futura Extra" panose="02040603050506020204" pitchFamily="18" charset="0"/>
                  <a:cs typeface="Arial" panose="020B0604020202020204" pitchFamily="34" charset="0"/>
                </a:rPr>
                <a:t>ÔN TẬP</a:t>
              </a:r>
            </a:p>
            <a:p>
              <a:pPr algn="ctr"/>
              <a:r>
                <a:rPr lang="en-US" sz="13800" dirty="0">
                  <a:solidFill>
                    <a:schemeClr val="bg2">
                      <a:lumMod val="25000"/>
                    </a:schemeClr>
                  </a:solidFill>
                  <a:latin typeface="UTM Futura Extra" panose="02040603050506020204" pitchFamily="18" charset="0"/>
                  <a:cs typeface="Arial" panose="020B0604020202020204" pitchFamily="34" charset="0"/>
                </a:rPr>
                <a:t>HỌC KÌ 1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20825" y="1891710"/>
              <a:ext cx="8469630" cy="646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6B7FFF"/>
                  </a:solidFill>
                  <a:latin typeface="UTM Futura Extra" panose="02040603050506020204" pitchFamily="18" charset="0"/>
                  <a:cs typeface="Arial" panose="020B0604020202020204" pitchFamily="34" charset="0"/>
                </a:rPr>
                <a:t>ÔN TẬP</a:t>
              </a:r>
            </a:p>
            <a:p>
              <a:pPr algn="ctr"/>
              <a:r>
                <a:rPr lang="en-US" sz="13800" dirty="0">
                  <a:solidFill>
                    <a:srgbClr val="6B7FFF"/>
                  </a:solidFill>
                  <a:latin typeface="UTM Futura Extra" panose="02040603050506020204" pitchFamily="18" charset="0"/>
                  <a:cs typeface="Arial" panose="020B0604020202020204" pitchFamily="34" charset="0"/>
                </a:rPr>
                <a:t>HỌC KÌ 1</a:t>
              </a:r>
            </a:p>
          </p:txBody>
        </p:sp>
      </p:grpSp>
      <p:sp>
        <p:nvSpPr>
          <p:cNvPr id="177" name="Google Shape;610;p41"/>
          <p:cNvSpPr/>
          <p:nvPr/>
        </p:nvSpPr>
        <p:spPr>
          <a:xfrm flipH="1">
            <a:off x="297815" y="1062355"/>
            <a:ext cx="640750" cy="2447255"/>
          </a:xfrm>
          <a:custGeom>
            <a:avLst/>
            <a:gdLst/>
            <a:ahLst/>
            <a:cxnLst/>
            <a:rect l="l" t="t" r="r" b="b"/>
            <a:pathLst>
              <a:path w="6662" h="25443" extrusionOk="0">
                <a:moveTo>
                  <a:pt x="1" y="1"/>
                </a:moveTo>
                <a:lnTo>
                  <a:pt x="4366" y="4366"/>
                </a:lnTo>
                <a:lnTo>
                  <a:pt x="70" y="8662"/>
                </a:lnTo>
                <a:lnTo>
                  <a:pt x="4317" y="12915"/>
                </a:lnTo>
                <a:lnTo>
                  <a:pt x="150" y="17082"/>
                </a:lnTo>
                <a:lnTo>
                  <a:pt x="4317" y="21244"/>
                </a:lnTo>
                <a:lnTo>
                  <a:pt x="118" y="25443"/>
                </a:lnTo>
                <a:lnTo>
                  <a:pt x="2414" y="25443"/>
                </a:lnTo>
                <a:lnTo>
                  <a:pt x="6614" y="21244"/>
                </a:lnTo>
                <a:lnTo>
                  <a:pt x="2446" y="17082"/>
                </a:lnTo>
                <a:lnTo>
                  <a:pt x="6614" y="12915"/>
                </a:lnTo>
                <a:lnTo>
                  <a:pt x="2361" y="8662"/>
                </a:lnTo>
                <a:lnTo>
                  <a:pt x="6662" y="4366"/>
                </a:lnTo>
                <a:lnTo>
                  <a:pt x="2296" y="1"/>
                </a:lnTo>
                <a:close/>
              </a:path>
            </a:pathLst>
          </a:custGeom>
          <a:solidFill>
            <a:srgbClr val="6EC4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611;p41"/>
          <p:cNvSpPr/>
          <p:nvPr/>
        </p:nvSpPr>
        <p:spPr>
          <a:xfrm flipH="1">
            <a:off x="788084" y="1062355"/>
            <a:ext cx="640845" cy="2447255"/>
          </a:xfrm>
          <a:custGeom>
            <a:avLst/>
            <a:gdLst/>
            <a:ahLst/>
            <a:cxnLst/>
            <a:rect l="l" t="t" r="r" b="b"/>
            <a:pathLst>
              <a:path w="6663" h="25443" extrusionOk="0">
                <a:moveTo>
                  <a:pt x="0" y="1"/>
                </a:moveTo>
                <a:lnTo>
                  <a:pt x="4367" y="4366"/>
                </a:lnTo>
                <a:lnTo>
                  <a:pt x="65" y="8662"/>
                </a:lnTo>
                <a:lnTo>
                  <a:pt x="4318" y="12915"/>
                </a:lnTo>
                <a:lnTo>
                  <a:pt x="151" y="17082"/>
                </a:lnTo>
                <a:lnTo>
                  <a:pt x="4318" y="21244"/>
                </a:lnTo>
                <a:lnTo>
                  <a:pt x="119" y="25443"/>
                </a:lnTo>
                <a:lnTo>
                  <a:pt x="2414" y="25443"/>
                </a:lnTo>
                <a:lnTo>
                  <a:pt x="6613" y="21244"/>
                </a:lnTo>
                <a:lnTo>
                  <a:pt x="2447" y="17082"/>
                </a:lnTo>
                <a:lnTo>
                  <a:pt x="6613" y="12915"/>
                </a:lnTo>
                <a:lnTo>
                  <a:pt x="2360" y="8662"/>
                </a:lnTo>
                <a:lnTo>
                  <a:pt x="6663" y="4366"/>
                </a:lnTo>
                <a:lnTo>
                  <a:pt x="2296" y="1"/>
                </a:lnTo>
                <a:close/>
              </a:path>
            </a:pathLst>
          </a:custGeom>
          <a:solidFill>
            <a:srgbClr val="3C8DBD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610;p41"/>
          <p:cNvSpPr/>
          <p:nvPr/>
        </p:nvSpPr>
        <p:spPr>
          <a:xfrm flipH="1">
            <a:off x="9518093" y="2488767"/>
            <a:ext cx="640750" cy="2447255"/>
          </a:xfrm>
          <a:custGeom>
            <a:avLst/>
            <a:gdLst/>
            <a:ahLst/>
            <a:cxnLst/>
            <a:rect l="l" t="t" r="r" b="b"/>
            <a:pathLst>
              <a:path w="6662" h="25443" extrusionOk="0">
                <a:moveTo>
                  <a:pt x="1" y="1"/>
                </a:moveTo>
                <a:lnTo>
                  <a:pt x="4366" y="4366"/>
                </a:lnTo>
                <a:lnTo>
                  <a:pt x="70" y="8662"/>
                </a:lnTo>
                <a:lnTo>
                  <a:pt x="4317" y="12915"/>
                </a:lnTo>
                <a:lnTo>
                  <a:pt x="150" y="17082"/>
                </a:lnTo>
                <a:lnTo>
                  <a:pt x="4317" y="21244"/>
                </a:lnTo>
                <a:lnTo>
                  <a:pt x="118" y="25443"/>
                </a:lnTo>
                <a:lnTo>
                  <a:pt x="2414" y="25443"/>
                </a:lnTo>
                <a:lnTo>
                  <a:pt x="6614" y="21244"/>
                </a:lnTo>
                <a:lnTo>
                  <a:pt x="2446" y="17082"/>
                </a:lnTo>
                <a:lnTo>
                  <a:pt x="6614" y="12915"/>
                </a:lnTo>
                <a:lnTo>
                  <a:pt x="2361" y="8662"/>
                </a:lnTo>
                <a:lnTo>
                  <a:pt x="6662" y="4366"/>
                </a:lnTo>
                <a:lnTo>
                  <a:pt x="2296" y="1"/>
                </a:lnTo>
                <a:close/>
              </a:path>
            </a:pathLst>
          </a:custGeom>
          <a:solidFill>
            <a:srgbClr val="6EC4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611;p41"/>
          <p:cNvSpPr/>
          <p:nvPr/>
        </p:nvSpPr>
        <p:spPr>
          <a:xfrm flipH="1">
            <a:off x="10008362" y="2488767"/>
            <a:ext cx="640845" cy="2447255"/>
          </a:xfrm>
          <a:custGeom>
            <a:avLst/>
            <a:gdLst/>
            <a:ahLst/>
            <a:cxnLst/>
            <a:rect l="l" t="t" r="r" b="b"/>
            <a:pathLst>
              <a:path w="6663" h="25443" extrusionOk="0">
                <a:moveTo>
                  <a:pt x="0" y="1"/>
                </a:moveTo>
                <a:lnTo>
                  <a:pt x="4367" y="4366"/>
                </a:lnTo>
                <a:lnTo>
                  <a:pt x="65" y="8662"/>
                </a:lnTo>
                <a:lnTo>
                  <a:pt x="4318" y="12915"/>
                </a:lnTo>
                <a:lnTo>
                  <a:pt x="151" y="17082"/>
                </a:lnTo>
                <a:lnTo>
                  <a:pt x="4318" y="21244"/>
                </a:lnTo>
                <a:lnTo>
                  <a:pt x="119" y="25443"/>
                </a:lnTo>
                <a:lnTo>
                  <a:pt x="2414" y="25443"/>
                </a:lnTo>
                <a:lnTo>
                  <a:pt x="6613" y="21244"/>
                </a:lnTo>
                <a:lnTo>
                  <a:pt x="2447" y="17082"/>
                </a:lnTo>
                <a:lnTo>
                  <a:pt x="6613" y="12915"/>
                </a:lnTo>
                <a:lnTo>
                  <a:pt x="2360" y="8662"/>
                </a:lnTo>
                <a:lnTo>
                  <a:pt x="6663" y="4366"/>
                </a:lnTo>
                <a:lnTo>
                  <a:pt x="2296" y="1"/>
                </a:lnTo>
                <a:close/>
              </a:path>
            </a:pathLst>
          </a:custGeom>
          <a:solidFill>
            <a:srgbClr val="3C8DBD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6A452-5090-52A2-64C4-8A5EF9569895}"/>
              </a:ext>
            </a:extLst>
          </p:cNvPr>
          <p:cNvSpPr txBox="1"/>
          <p:nvPr/>
        </p:nvSpPr>
        <p:spPr>
          <a:xfrm>
            <a:off x="7163407" y="5901113"/>
            <a:ext cx="1100814" cy="522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176" grpId="0" animBg="1"/>
      <p:bldP spid="177" grpId="0" animBg="1"/>
      <p:bldP spid="178" grpId="0" animBg="1"/>
      <p:bldP spid="179" grpId="0" animBg="1"/>
      <p:bldP spid="180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36" y="12382"/>
            <a:ext cx="4417801" cy="6858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07" y="12382"/>
            <a:ext cx="44178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6181725" y="2657475"/>
            <a:ext cx="197167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181725" y="4065104"/>
            <a:ext cx="4758775" cy="992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0CCBCB-92DC-7EDE-5A20-C0533D30CFC4}"/>
              </a:ext>
            </a:extLst>
          </p:cNvPr>
          <p:cNvSpPr/>
          <p:nvPr/>
        </p:nvSpPr>
        <p:spPr>
          <a:xfrm>
            <a:off x="5413353" y="921031"/>
            <a:ext cx="5480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	Kể tên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thành phố trực thuộc Trung ương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của nước Việt Nam.</a:t>
            </a:r>
          </a:p>
        </p:txBody>
      </p:sp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2132A1B2-471D-3800-B0C7-D977BD954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9" y="38100"/>
            <a:ext cx="4981575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8662036-4E50-83DC-2F5E-687B9C690374}"/>
              </a:ext>
            </a:extLst>
          </p:cNvPr>
          <p:cNvSpPr/>
          <p:nvPr/>
        </p:nvSpPr>
        <p:spPr>
          <a:xfrm>
            <a:off x="1283918" y="1021404"/>
            <a:ext cx="282235" cy="2237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0EEB81-9BD6-27B9-5820-12C0F08A71E3}"/>
              </a:ext>
            </a:extLst>
          </p:cNvPr>
          <p:cNvSpPr txBox="1"/>
          <p:nvPr/>
        </p:nvSpPr>
        <p:spPr>
          <a:xfrm>
            <a:off x="6989442" y="2908827"/>
            <a:ext cx="208795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Hà Nội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7D010-F903-8C2E-ACB2-E9B60F7B6432}"/>
              </a:ext>
            </a:extLst>
          </p:cNvPr>
          <p:cNvSpPr txBox="1"/>
          <p:nvPr/>
        </p:nvSpPr>
        <p:spPr>
          <a:xfrm>
            <a:off x="6979757" y="3577832"/>
            <a:ext cx="2589336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Hải Phòng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D9482-E202-E544-C8F4-5DF434DD0E3D}"/>
              </a:ext>
            </a:extLst>
          </p:cNvPr>
          <p:cNvSpPr txBox="1"/>
          <p:nvPr/>
        </p:nvSpPr>
        <p:spPr>
          <a:xfrm>
            <a:off x="7002057" y="5641866"/>
            <a:ext cx="2087958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Cần Thơ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09F37D-836E-9663-00FA-202E92652D2C}"/>
              </a:ext>
            </a:extLst>
          </p:cNvPr>
          <p:cNvSpPr txBox="1"/>
          <p:nvPr/>
        </p:nvSpPr>
        <p:spPr>
          <a:xfrm>
            <a:off x="6989442" y="4972861"/>
            <a:ext cx="3720424" cy="59619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TP. Hồ Chí Minh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B5807-0D69-97CC-81BE-D875F3F1970F}"/>
              </a:ext>
            </a:extLst>
          </p:cNvPr>
          <p:cNvSpPr txBox="1"/>
          <p:nvPr/>
        </p:nvSpPr>
        <p:spPr>
          <a:xfrm>
            <a:off x="6979757" y="4246837"/>
            <a:ext cx="1944640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Đà Nẵng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4EDD3-DD01-24ED-741E-5576E6549CA3}"/>
              </a:ext>
            </a:extLst>
          </p:cNvPr>
          <p:cNvSpPr/>
          <p:nvPr/>
        </p:nvSpPr>
        <p:spPr>
          <a:xfrm>
            <a:off x="297956" y="2452639"/>
            <a:ext cx="1053766" cy="223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80F77B7-44C8-90E2-6CFC-0C49188EBAC0}"/>
              </a:ext>
            </a:extLst>
          </p:cNvPr>
          <p:cNvSpPr/>
          <p:nvPr/>
        </p:nvSpPr>
        <p:spPr>
          <a:xfrm>
            <a:off x="1669774" y="1133272"/>
            <a:ext cx="202955" cy="2237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8916BC0-C745-74D1-F447-23B11C9967F3}"/>
              </a:ext>
            </a:extLst>
          </p:cNvPr>
          <p:cNvSpPr/>
          <p:nvPr/>
        </p:nvSpPr>
        <p:spPr>
          <a:xfrm>
            <a:off x="2130950" y="2676375"/>
            <a:ext cx="421419" cy="1542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53B1CA-64EA-F6C4-8703-D58A27A17303}"/>
              </a:ext>
            </a:extLst>
          </p:cNvPr>
          <p:cNvSpPr/>
          <p:nvPr/>
        </p:nvSpPr>
        <p:spPr>
          <a:xfrm>
            <a:off x="1669773" y="4363758"/>
            <a:ext cx="202956" cy="161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0DA27C-739A-9BAD-A657-C854C879AE05}"/>
              </a:ext>
            </a:extLst>
          </p:cNvPr>
          <p:cNvSpPr/>
          <p:nvPr/>
        </p:nvSpPr>
        <p:spPr>
          <a:xfrm>
            <a:off x="1337453" y="4624862"/>
            <a:ext cx="202956" cy="1613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red and black map pointer&#10;&#10;Description automatically generated">
            <a:extLst>
              <a:ext uri="{FF2B5EF4-FFF2-40B4-BE49-F238E27FC236}">
                <a16:creationId xmlns:a16="http://schemas.microsoft.com/office/drawing/2014/main" id="{60FF068B-9A28-C0ED-1E6C-9438F2E0D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74" y="2813105"/>
            <a:ext cx="434787" cy="713298"/>
          </a:xfrm>
          <a:prstGeom prst="rect">
            <a:avLst/>
          </a:prstGeom>
        </p:spPr>
      </p:pic>
      <p:pic>
        <p:nvPicPr>
          <p:cNvPr id="24" name="Picture 23" descr="A red and black map pointer&#10;&#10;Description automatically generated">
            <a:extLst>
              <a:ext uri="{FF2B5EF4-FFF2-40B4-BE49-F238E27FC236}">
                <a16:creationId xmlns:a16="http://schemas.microsoft.com/office/drawing/2014/main" id="{27A6C3E5-756F-C1B5-97EA-7662A7EEC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1" y="3552734"/>
            <a:ext cx="434787" cy="713298"/>
          </a:xfrm>
          <a:prstGeom prst="rect">
            <a:avLst/>
          </a:prstGeom>
        </p:spPr>
      </p:pic>
      <p:pic>
        <p:nvPicPr>
          <p:cNvPr id="25" name="Picture 24" descr="A red and black map pointer&#10;&#10;Description automatically generated">
            <a:extLst>
              <a:ext uri="{FF2B5EF4-FFF2-40B4-BE49-F238E27FC236}">
                <a16:creationId xmlns:a16="http://schemas.microsoft.com/office/drawing/2014/main" id="{C05A4D27-EFE8-5584-F093-031725F5C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8" y="4292346"/>
            <a:ext cx="434787" cy="713298"/>
          </a:xfrm>
          <a:prstGeom prst="rect">
            <a:avLst/>
          </a:prstGeom>
        </p:spPr>
      </p:pic>
      <p:pic>
        <p:nvPicPr>
          <p:cNvPr id="26" name="Picture 25" descr="A red and black map pointer&#10;&#10;Description automatically generated">
            <a:extLst>
              <a:ext uri="{FF2B5EF4-FFF2-40B4-BE49-F238E27FC236}">
                <a16:creationId xmlns:a16="http://schemas.microsoft.com/office/drawing/2014/main" id="{381ADE6F-F962-B798-DB27-06241F122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1" y="5031958"/>
            <a:ext cx="434787" cy="713298"/>
          </a:xfrm>
          <a:prstGeom prst="rect">
            <a:avLst/>
          </a:prstGeom>
        </p:spPr>
      </p:pic>
      <p:pic>
        <p:nvPicPr>
          <p:cNvPr id="27" name="Picture 26" descr="A red and black map pointer&#10;&#10;Description automatically generated">
            <a:extLst>
              <a:ext uri="{FF2B5EF4-FFF2-40B4-BE49-F238E27FC236}">
                <a16:creationId xmlns:a16="http://schemas.microsoft.com/office/drawing/2014/main" id="{068E1259-9EA0-0F5A-E6E6-4A5D14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75" y="5757936"/>
            <a:ext cx="434787" cy="7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90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/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35286" y="751479"/>
            <a:ext cx="10622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 hình với chữ sao cho thích hợp: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CAE4EE66-5A1A-7856-BFE3-B34F91E0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549" y="1697836"/>
            <a:ext cx="2456862" cy="300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and yellow emblem with a star and a red ribbon&#10;&#10;Description automatically generated">
            <a:extLst>
              <a:ext uri="{FF2B5EF4-FFF2-40B4-BE49-F238E27FC236}">
                <a16:creationId xmlns:a16="http://schemas.microsoft.com/office/drawing/2014/main" id="{272A42A7-0FE9-A971-4F58-F34AFDC6A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38" y="1783149"/>
            <a:ext cx="2267923" cy="229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15718A-A545-5CD3-0DDD-C0E5F7C61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05" y="1697835"/>
            <a:ext cx="3337016" cy="23359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B9D991-0C02-1C25-6AE0-E13F8AA8534C}"/>
              </a:ext>
            </a:extLst>
          </p:cNvPr>
          <p:cNvSpPr/>
          <p:nvPr/>
        </p:nvSpPr>
        <p:spPr>
          <a:xfrm>
            <a:off x="8694144" y="5536798"/>
            <a:ext cx="187670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Quốc kì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0CAAE2-DD52-D54D-EF7E-5766F45439E4}"/>
              </a:ext>
            </a:extLst>
          </p:cNvPr>
          <p:cNvSpPr/>
          <p:nvPr/>
        </p:nvSpPr>
        <p:spPr>
          <a:xfrm>
            <a:off x="1669011" y="5611342"/>
            <a:ext cx="207231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Quốc huy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D5F1C-06AB-347A-EDF3-47F7BA310760}"/>
              </a:ext>
            </a:extLst>
          </p:cNvPr>
          <p:cNvSpPr/>
          <p:nvPr/>
        </p:nvSpPr>
        <p:spPr>
          <a:xfrm>
            <a:off x="5207944" y="5530852"/>
            <a:ext cx="1876701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Quốc ca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56B87A-F77E-90F0-A4F6-C1BF72C7285A}"/>
              </a:ext>
            </a:extLst>
          </p:cNvPr>
          <p:cNvCxnSpPr>
            <a:stCxn id="4" idx="2"/>
          </p:cNvCxnSpPr>
          <p:nvPr/>
        </p:nvCxnSpPr>
        <p:spPr>
          <a:xfrm>
            <a:off x="2419113" y="4033746"/>
            <a:ext cx="7213381" cy="14971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2B764A-00E8-7763-BE5C-085AF12E2283}"/>
              </a:ext>
            </a:extLst>
          </p:cNvPr>
          <p:cNvCxnSpPr>
            <a:cxnSpLocks/>
          </p:cNvCxnSpPr>
          <p:nvPr/>
        </p:nvCxnSpPr>
        <p:spPr>
          <a:xfrm flipH="1">
            <a:off x="2813953" y="3979024"/>
            <a:ext cx="3332341" cy="16323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111A5F-0FEC-72E8-C61B-05C7E5BC4D0D}"/>
              </a:ext>
            </a:extLst>
          </p:cNvPr>
          <p:cNvCxnSpPr>
            <a:cxnSpLocks/>
          </p:cNvCxnSpPr>
          <p:nvPr/>
        </p:nvCxnSpPr>
        <p:spPr>
          <a:xfrm flipH="1">
            <a:off x="6157674" y="4768875"/>
            <a:ext cx="3204644" cy="7748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170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/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30948" y="535398"/>
            <a:ext cx="9347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trong ngoặc điền vào 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 trống cho thích hợp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5479" y="3613667"/>
            <a:ext cx="10421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Sông ngòi Việt Nam chảy theo hai hướng chính là ___________________ và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cung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50CAF-2B54-099F-7AA4-59C0519ECE2B}"/>
              </a:ext>
            </a:extLst>
          </p:cNvPr>
          <p:cNvSpPr txBox="1"/>
          <p:nvPr/>
        </p:nvSpPr>
        <p:spPr>
          <a:xfrm>
            <a:off x="789912" y="1928746"/>
            <a:ext cx="10622019" cy="1323439"/>
          </a:xfrm>
          <a:prstGeom prst="rect">
            <a:avLst/>
          </a:prstGeom>
          <a:solidFill>
            <a:srgbClr val="FFCE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(tây bắc-đông nam; đồng bằng; đồi núi; mùa; ven biển)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5BC403-59E1-D698-1296-B6FE02C94EFD}"/>
              </a:ext>
            </a:extLst>
          </p:cNvPr>
          <p:cNvSpPr txBox="1"/>
          <p:nvPr/>
        </p:nvSpPr>
        <p:spPr>
          <a:xfrm>
            <a:off x="5513001" y="4276581"/>
            <a:ext cx="4572085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tây bắc-đông nam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5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07AEC4-FD0B-BAB8-E2AB-C9D2B279D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BDC82135-DD57-C957-ABCF-043A00FE7EB3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D908B66-9A7B-5035-E4AD-BB6B31E3E118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E9E9336C-18C7-E0EA-61B5-24BE7B85C3B9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3652C9B3-D534-90F1-7191-40D4994BB669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DA9EE491-6042-A349-9F3C-54AB0B9A58F8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10845091-C04A-A551-2A05-CCCE20DB7C9D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89053BFC-4F38-BBD1-383B-73CC968B4283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EEA80BFD-5B96-5241-4B1E-39130CEC6CA5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AC54AF98-9F4F-5EFB-4FCF-74514331060C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3C2F2528-27B8-DEE8-840C-6F2E91C0F548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4516B93F-F14D-CD37-A1D5-9C7E73F88346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7E56C7BF-E2B8-2751-474A-5F2B848D6790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CA72CFCA-9668-17B2-0D2C-47E50220B145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71EB030B-1D6B-C657-904C-02BF285E42D5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44E5854D-A90E-998E-6EA6-18E38BCCC94E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0B4431A9-CCAD-9CC3-16E5-C4EA6761057B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0D74EE9E-6465-DEF9-63FE-82106DB47DE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567FBF62-857E-88BC-0FFC-D9793C00DCAF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3A7427C7-D07C-58F8-5F85-2AB8D76FA5C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450A4E8B-785C-78A2-30B2-EAF38ED0C9E1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EAE04049-30E5-74EE-90A0-9D85CEEDFECD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EC16F42A-6D38-F446-68CC-8C268255779B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00AD493D-2C97-9A9F-9646-2ED34BF543E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31C824D4-B031-A2BB-2767-346F2C3786D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B20D0278-D9EC-3D83-A0AA-AE393B490F6E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31F812BB-AAD7-452E-D249-404E244DEEC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5F28C2C0-9FBE-F1E1-C7FD-51DAF1E0DE24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8510DAB6-3F8C-3CEE-ED5D-D4BC1CF8C1E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1A30A3CA-29DD-7019-688D-A794E1862D4A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F3849B69-D706-97E4-B05F-3F754E0F52F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D67DA9BC-B7B4-5FBE-9EAA-9E24986BF78C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2402F465-962D-CB39-250A-3790CCFE438F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14DBEE3A-DB55-2355-9090-38D10B6D7222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BC2C8603-7DA9-664D-55CF-056B85AFEADA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E16834D6-661B-6041-B93C-C3994D9E96DA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050B1CF5-655C-B76C-8561-3FDF552394B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A91420E7-3A87-9025-025E-03C842C93B2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BC66C224-3334-148B-031B-BC6ED45E6EA5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AFACAFE5-179A-01F1-13C0-0CCC30C95438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8EBD256-AA86-64A3-4D87-52282E98D059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795B758C-067D-B037-832F-3AAAE2E8C22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2CAA979E-C23C-BD81-69C9-7EB580E485C9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9B7FFC04-1A5C-36E3-CD5F-C366BC7436D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E237C1DA-49E5-37FD-7292-13D201A1D94C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CDEBAE-B6FA-6678-D5FD-7FBE4C2EDEE0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E8879928-48FF-362B-BDA3-7125BDF8CDF2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08734183-7BAA-0125-9D3A-62C940FB44D5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D80D8D0-6684-D0A1-5ED3-FF502FEFAC1D}"/>
              </a:ext>
            </a:extLst>
          </p:cNvPr>
          <p:cNvSpPr txBox="1"/>
          <p:nvPr/>
        </p:nvSpPr>
        <p:spPr>
          <a:xfrm>
            <a:off x="1230948" y="535398"/>
            <a:ext cx="9347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trong ngoặc điền vào 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 trống cho thích hợp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D3639-7678-88E2-95E4-B421847A52FD}"/>
              </a:ext>
            </a:extLst>
          </p:cNvPr>
          <p:cNvSpPr txBox="1"/>
          <p:nvPr/>
        </p:nvSpPr>
        <p:spPr>
          <a:xfrm>
            <a:off x="935010" y="3317815"/>
            <a:ext cx="104218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phù sa phân bố chủ yếu ở vùng _________, còn đất phe-ra-lít phân bố ở vùng _________.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13DAF-1E5A-52C6-D3F1-C3C6380554FA}"/>
              </a:ext>
            </a:extLst>
          </p:cNvPr>
          <p:cNvSpPr txBox="1"/>
          <p:nvPr/>
        </p:nvSpPr>
        <p:spPr>
          <a:xfrm>
            <a:off x="789912" y="1928746"/>
            <a:ext cx="10622019" cy="1323439"/>
          </a:xfrm>
          <a:prstGeom prst="rect">
            <a:avLst/>
          </a:prstGeom>
          <a:solidFill>
            <a:srgbClr val="FFCE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(tây bắc-đông nam; đồng bằng; đồi núi; mùa; ven biển)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168DD-466B-A7EA-277C-44756AC01313}"/>
              </a:ext>
            </a:extLst>
          </p:cNvPr>
          <p:cNvSpPr txBox="1"/>
          <p:nvPr/>
        </p:nvSpPr>
        <p:spPr>
          <a:xfrm>
            <a:off x="734444" y="4219761"/>
            <a:ext cx="2800767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0EAEB-ADA3-15BE-F857-E6A21CDD569A}"/>
              </a:ext>
            </a:extLst>
          </p:cNvPr>
          <p:cNvSpPr txBox="1"/>
          <p:nvPr/>
        </p:nvSpPr>
        <p:spPr>
          <a:xfrm>
            <a:off x="2569900" y="5209622"/>
            <a:ext cx="1863011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đồi núi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30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  <p:bldP spid="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1B2DA-5D0C-5F5E-6D51-77EEF4E55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2E9B64BE-0620-60D6-F1E9-D4F959F2243D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8A3FDF84-D05E-69C1-A679-18DA0935686E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993E02B2-6C6E-AD1B-69F0-4073A9782590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C918FFBA-2338-E583-9891-220BFA5A5140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68A8453F-4731-F509-9A02-03D73560BD84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518DE490-4A7D-FF38-756D-CFAC4ADB65DA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9B834076-83F4-6511-EAB3-DCE3F4BB5AF3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5C1F94D3-9171-4153-0C5C-E99ADBF7FF08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A8A9270-95D9-9711-737F-F262E040C236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AF7A0548-E1C6-2C12-630A-F8B3C483C732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3D704570-0197-9ACF-BA33-033357BE9400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8F704D8B-AB6C-2176-ED90-624DF0C25535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148E8923-F5D7-55D1-21CE-B777B6044043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40227B64-F63D-D12E-8EF8-BA0F9E3509BF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5977D372-7253-DB59-2FDE-C985CB5BBFE7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450A9BBD-B87C-8082-5360-FEB790FE006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4DE6367E-0F4C-C720-EF57-228306BF9298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A7A7C6C5-0767-2AC8-3502-BF8EA2083445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BDD1C62E-A709-FC54-D9F9-85D137AEB38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C71087F0-D865-AF9E-C67D-9C7D17EA6A1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C11091A4-9C7D-066E-E43E-13E7C65BDB15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D816F3AE-C025-CC78-6AE6-A50283244464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D1E08C88-60F3-C140-2AB5-48468DEA19B8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3D1C78BA-A26C-5596-AAD9-AD16D299738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5A6BDE9B-94EF-5EE2-882A-C5E81FE83042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73BC7806-7D45-7CF1-C76E-97B664B0540E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EF15E848-35CD-45C1-9B6F-AB896C7B4D19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58C4AC3B-4886-6029-41CD-C37C3CCDE75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472454E1-EB36-06FB-A9C8-E4C0DF6DE189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69CA8D05-1E80-CCAD-7980-7EBF39CC954E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F4254E7F-BED9-59F1-5D80-9246CAFF8E4C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67BFC7EA-FB2E-EF6B-88F6-4BB563CA4530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AB3D4C38-2EC1-490E-0C4A-1E96119FB5CB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6E20605C-C2F4-4C83-ECF0-08A052DE4203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1D7EB3AA-B3D6-8254-47A1-13632FCD2515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41C623E8-B74F-3E0D-C696-28C96FCCD12F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AFCB43F2-88E8-977B-D4B7-E2EB25EAD413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E003CA7F-32B0-E26E-CB08-5664E4504B4B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A0111B85-7A36-2F3B-66F5-CC7DC7529D5F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770433EC-6E5D-8958-D98E-4D6994A5A28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D3CAF61B-2497-F375-97B9-6DC02BF74E18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5C009AA8-A071-1927-2D45-0BD69776B784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06CFBF1A-5DF5-ABB6-D637-88EA66850710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65A30BB-3097-6257-B04E-2FF51A8A7357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4502F7-AE90-CD2E-E60F-C9C9FA21D7CA}"/>
              </a:ext>
            </a:extLst>
          </p:cNvPr>
          <p:cNvGrpSpPr/>
          <p:nvPr/>
        </p:nvGrpSpPr>
        <p:grpSpPr>
          <a:xfrm>
            <a:off x="19243" y="296545"/>
            <a:ext cx="12192000" cy="6456706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8240E76E-B9EE-22DD-B133-7BDC6CFAF1EB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41352B60-1620-9ED1-22CD-47CD1E7873C9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5A28048-3344-C4B2-6376-73D9346C6C3E}"/>
              </a:ext>
            </a:extLst>
          </p:cNvPr>
          <p:cNvSpPr txBox="1"/>
          <p:nvPr/>
        </p:nvSpPr>
        <p:spPr>
          <a:xfrm>
            <a:off x="1230948" y="436006"/>
            <a:ext cx="9347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trong ngoặc điền vào 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 trống cho thích hợp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6C7A34-0042-24DE-D8F5-814F9A8A9769}"/>
              </a:ext>
            </a:extLst>
          </p:cNvPr>
          <p:cNvSpPr txBox="1"/>
          <p:nvPr/>
        </p:nvSpPr>
        <p:spPr>
          <a:xfrm>
            <a:off x="1513344" y="2899087"/>
            <a:ext cx="986853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được phân bố chủ yếu ở vùng đồi núi và ________</a:t>
            </a:r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 nước của sông ngòi ở Việt Nam thay đổi theo _________</a:t>
            </a:r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2CC409-F799-AE92-E851-E4213866C837}"/>
              </a:ext>
            </a:extLst>
          </p:cNvPr>
          <p:cNvSpPr txBox="1"/>
          <p:nvPr/>
        </p:nvSpPr>
        <p:spPr>
          <a:xfrm>
            <a:off x="789912" y="1829354"/>
            <a:ext cx="10622019" cy="1323439"/>
          </a:xfrm>
          <a:prstGeom prst="rect">
            <a:avLst/>
          </a:prstGeom>
          <a:solidFill>
            <a:srgbClr val="FFCE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(tây bắc-đông nam; đồng bằng; đồi núi; mùa; ven biển)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225C2-CD4E-43CB-B4F9-A104E2790377}"/>
              </a:ext>
            </a:extLst>
          </p:cNvPr>
          <p:cNvSpPr txBox="1"/>
          <p:nvPr/>
        </p:nvSpPr>
        <p:spPr>
          <a:xfrm>
            <a:off x="4183848" y="3779711"/>
            <a:ext cx="2263761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ven biển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4CF3D-97B7-F0F4-C94E-99A75A17EB3C}"/>
              </a:ext>
            </a:extLst>
          </p:cNvPr>
          <p:cNvSpPr txBox="1"/>
          <p:nvPr/>
        </p:nvSpPr>
        <p:spPr>
          <a:xfrm>
            <a:off x="5208167" y="5635261"/>
            <a:ext cx="1239442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74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  <p:bldP spid="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F3DF1-85BC-201F-8444-87C5EDB57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B787FC05-68A1-1942-A21E-AE3B7E118246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33B5E8EE-0927-7042-1D96-58252F08BEB3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3D723E5-34E9-C6B9-682D-F4E7B03C562E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9F093767-86F9-3C96-491D-9D6F00C2129C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905AB38A-02C8-01BB-62C9-6F0009E18A0E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6A6C1CC0-6AD7-A746-F341-D553C36139C9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46DAA078-445C-9A2C-AC82-CF7A4BBE1220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33B43B27-5059-CB80-C430-43B72F82A82E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4F1A897-CEB2-37E4-CAF4-82F234706C7D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F6B357E0-3C8D-87AD-8B2E-DA5735D148AE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9AD638AE-5693-FEEF-575A-D12F0E23A1A3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8F747C1F-A5D6-164F-5BF2-A123ADA5DE4E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352F52CB-78AD-D419-65E4-AC8A97462F74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7A7B181E-0596-3669-87C0-15E97092C954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A269C123-00D1-04DA-0931-E24AFBB68425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7E8896A2-09B5-9E0C-F4F7-14E0D4CB688D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8006258B-8936-4972-2E44-EC7A15035A6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B1473B0B-5868-082A-B808-580DD800942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7DE35664-ABFC-3ED4-AEE9-E36B8284879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8755501F-CEF6-F4E7-950E-D27AFF83FE1B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F3F2212D-9179-E751-3655-CA11C14E06BD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3316E56A-A0C5-D252-55F7-B90A48C10124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6A8437B0-EAF5-0BEC-1F1D-AB50B5A2CDB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D94ED305-11CC-86D9-A2FF-2A81C85480EF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FA36C2F0-DD0F-1732-32CC-90651A15125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4CF98219-C3F4-7742-90A5-DB865448C3C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6AB4E1CA-9BC2-DEEB-EECC-07078DB50E46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1AD3F80C-ED82-841B-57DA-CFB184441E2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FE8ED755-A57A-1497-5EC0-D3FDB01EB3B2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DB4CEF80-174E-9ED3-4C10-EBF3ED8D7C0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80EF730D-C90C-BF3E-89B2-C7189113D443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103A2EF8-DBEF-718B-A037-FFF54C3CF34F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149D03EA-DACB-0B25-79CD-3B74E1869CA4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548B458-088F-7AA8-0686-7C5CE613B8C9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D4E4B869-E955-2DD8-2358-6401964B2C9E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3CFD7086-59F2-6258-CDFD-EF23162CEC41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101B5522-BC44-7CFD-4022-FC6F26FC226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29952B63-D5A9-1A51-6CA1-F3FB24DC52F0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3A3FF4B-1F57-0B6F-2C0E-2F3FAFF12E15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E562F1BC-9E61-3191-B63C-77603427C5D0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5F5EEFBC-70F0-938A-15B7-0CF06B3FCAA7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DEA55F13-5393-718F-13BD-F36469900384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7F8F238-2F9F-C01B-2DAC-A34C522F07E5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276F1CB7-D988-3F7F-2956-57775C71708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D3EB37-DBAC-0DDC-054D-7420BC1123C0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1398730A-30E7-5819-BBD4-630EBBFAB79C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743F7175-6920-9796-A98A-2382AFDB9F74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D940A5-B4B2-B04F-4C4D-2F5C748CF9A8}"/>
              </a:ext>
            </a:extLst>
          </p:cNvPr>
          <p:cNvSpPr txBox="1"/>
          <p:nvPr/>
        </p:nvSpPr>
        <p:spPr>
          <a:xfrm>
            <a:off x="762145" y="518180"/>
            <a:ext cx="106220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một số biện pháp bảo vệ </a:t>
            </a:r>
          </a:p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nguyên thiên nhiên.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843331-1E18-389F-2017-DF4C52EC91C3}"/>
              </a:ext>
            </a:extLst>
          </p:cNvPr>
          <p:cNvSpPr txBox="1"/>
          <p:nvPr/>
        </p:nvSpPr>
        <p:spPr>
          <a:xfrm>
            <a:off x="1169533" y="2224897"/>
            <a:ext cx="60802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Khai thác hợp lý, khoa học.</a:t>
            </a:r>
          </a:p>
          <a:p>
            <a:pPr algn="just"/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Đẩy mạnh tái chế.</a:t>
            </a:r>
          </a:p>
          <a:p>
            <a:pPr algn="just"/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Đổi mới công nghệ khai thác, chế biến.</a:t>
            </a:r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vi-VN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A0D5A-10CD-6C33-9705-A0F472377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4" t="4965" r="1"/>
          <a:stretch/>
        </p:blipFill>
        <p:spPr>
          <a:xfrm>
            <a:off x="7190257" y="2227880"/>
            <a:ext cx="4715019" cy="441107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816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CAA42-1BC8-8E3D-C53B-F8C60688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36C31147-2C79-FD9C-AF55-6476FB32E490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C247A8F4-F2F6-5989-57C7-6DEA18486E7F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72EFD571-679C-A58B-7214-2C3C414E0900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01AFBF68-4FC2-2FD6-B7FB-697425E11FBF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378CAEB6-0E88-820E-761D-7961048B2A4C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A4E9CD6C-5610-1201-C883-B4011A8534B8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AD5656EC-CDF5-E01B-6EF7-02BCD7EAAB81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7D0DC0DA-E46E-91BB-A615-EF4A36F3A19D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A71DD031-A028-481D-F171-E45C8E6EEFF0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ADD2635E-C938-7A8C-738F-2A0E274C3DFA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54D2855D-233A-1B3B-9087-D4F897B0D598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EF24BC07-AD34-EDF3-4A1A-884CAEE04E67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780AF305-864C-498E-25D8-185F16676D0A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A52D6DAB-DFBE-9983-7261-714C11E3DEE2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B4349D29-C059-5D07-D220-949855018321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A6D05954-AE52-C97D-793F-97AD7AB3492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90002AB9-21F5-C979-E4F2-4D3D5C91978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EAADB866-963E-AB1E-489F-A9FF557D40A3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7CA4530D-2E4A-D28A-FFAE-3993F645D870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B0637FFE-1ED8-AAE1-6D74-052E951AA3C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08DFCA7B-69AC-0426-BBF8-1F91F0820690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F45D5E1A-590A-20DE-AA44-E8562E9D2E10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274E01F1-9897-08A0-11A4-5F34480E4EB8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CD0EF718-787C-950B-3AA8-8C2034C8B96C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A4321198-2CE4-873C-54CF-F935F2B4DDB9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84E53589-EDEB-78E7-6FAA-6C0EDA4AE62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33BE4B20-707A-4C54-7724-BEB35D97652E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2A67AAFD-C95B-6850-DC4E-2397AC79F664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F777C6CD-62F7-83A2-DBF9-4B645FB8C193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CD8E1AB3-6AAC-CB7C-88B5-97644AEB43A0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6F04C945-C7C5-F315-F416-FEDD17703D05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6FFCA970-6972-294E-A0B0-01CDCC584F0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721055C0-FF5A-2AA0-7A05-F621C918FF51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F5365685-C38B-53A6-6AE1-4DEE7B338CC2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810A4F9C-F3DB-E97E-6A2F-9865798A8458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DA4FAA72-65C9-00FE-C65D-5222FC8F0E67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AA4899E8-88AA-D4B1-CC36-3C5024B8209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8F85E649-C3E1-1F17-5C5B-896C94ED0D50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AF52B88D-6C40-D2F1-74AF-D543E26A1261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4760922-FC18-1788-238B-E287B481AFF5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1BCB3ED-E2C8-2156-B9EA-2E28B06A2FEA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C6162F52-2C3D-DB67-1B2E-B8EE2878E90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ECF070F4-1DB0-661B-07F2-4520EF30B73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C198AF38-9A63-A1AC-339A-EC46FDC041E7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4EC441-972E-E5B2-0388-F0F8E8BC4792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674B596B-E775-BA5B-8F95-E90283ACE43B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D6FB0042-9CB9-721F-1F3A-3BFD21C592CC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B68BCA-4264-6213-B0AF-0D2EF30D6C85}"/>
              </a:ext>
            </a:extLst>
          </p:cNvPr>
          <p:cNvSpPr txBox="1"/>
          <p:nvPr/>
        </p:nvSpPr>
        <p:spPr>
          <a:xfrm>
            <a:off x="1042279" y="649893"/>
            <a:ext cx="995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vai trò của tài nguyên thiên nhiên đối với sự phát triển kinh tế.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B5EAD2-3C22-2E16-9C02-EA112A1BC2FB}"/>
              </a:ext>
            </a:extLst>
          </p:cNvPr>
          <p:cNvGrpSpPr/>
          <p:nvPr/>
        </p:nvGrpSpPr>
        <p:grpSpPr>
          <a:xfrm>
            <a:off x="2582222" y="1973174"/>
            <a:ext cx="7608948" cy="872032"/>
            <a:chOff x="2382982" y="1555734"/>
            <a:chExt cx="8515927" cy="103369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D7772A-A493-9E86-3EE7-08E066D85877}"/>
                </a:ext>
              </a:extLst>
            </p:cNvPr>
            <p:cNvSpPr/>
            <p:nvPr/>
          </p:nvSpPr>
          <p:spPr>
            <a:xfrm>
              <a:off x="2382982" y="1555734"/>
              <a:ext cx="8515927" cy="1033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3DAE37-1A08-37DB-8CF0-87EA67415F86}"/>
                </a:ext>
              </a:extLst>
            </p:cNvPr>
            <p:cNvSpPr txBox="1"/>
            <p:nvPr/>
          </p:nvSpPr>
          <p:spPr>
            <a:xfrm>
              <a:off x="2725562" y="1595527"/>
              <a:ext cx="78307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UTM Avo" panose="02040603050506020204" pitchFamily="18" charset="0"/>
                </a:rPr>
                <a:t>VAI TRÒ CỦA TÀI NGUYÊN THIÊN NHIÊN ĐỐI VỚI PHÁT TRIỂN KINH TẾ </a:t>
              </a:r>
              <a:endParaRPr lang="vi-VN" sz="2800" b="1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C01B92-7972-9DE5-C843-FE0C37DAAB09}"/>
              </a:ext>
            </a:extLst>
          </p:cNvPr>
          <p:cNvGrpSpPr/>
          <p:nvPr/>
        </p:nvGrpSpPr>
        <p:grpSpPr>
          <a:xfrm>
            <a:off x="391710" y="3229134"/>
            <a:ext cx="2406395" cy="2925093"/>
            <a:chOff x="391710" y="2647108"/>
            <a:chExt cx="2693235" cy="346736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96EA22-9E11-850E-8A0A-AF8A73ED96EF}"/>
                </a:ext>
              </a:extLst>
            </p:cNvPr>
            <p:cNvSpPr/>
            <p:nvPr/>
          </p:nvSpPr>
          <p:spPr>
            <a:xfrm>
              <a:off x="391710" y="2647108"/>
              <a:ext cx="2693235" cy="34673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792372-B20C-6C36-13BD-17D44D14599A}"/>
                </a:ext>
              </a:extLst>
            </p:cNvPr>
            <p:cNvSpPr txBox="1"/>
            <p:nvPr/>
          </p:nvSpPr>
          <p:spPr>
            <a:xfrm>
              <a:off x="391710" y="3066617"/>
              <a:ext cx="2693234" cy="273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UTM Avo" panose="02040603050506020204" pitchFamily="18" charset="0"/>
                </a:rPr>
                <a:t>Công nghiệp: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cung cấp nguyên, nhiên liệu như khoáng sản, gỗ, hải sản, …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6B1BD3-0A6E-6FD7-4820-347222CE6D92}"/>
              </a:ext>
            </a:extLst>
          </p:cNvPr>
          <p:cNvGrpSpPr/>
          <p:nvPr/>
        </p:nvGrpSpPr>
        <p:grpSpPr>
          <a:xfrm>
            <a:off x="3269770" y="3229134"/>
            <a:ext cx="2412189" cy="2925093"/>
            <a:chOff x="3269770" y="2647108"/>
            <a:chExt cx="2699719" cy="34673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98754C-C563-F58A-95D2-AE7F4FDDD5A6}"/>
                </a:ext>
              </a:extLst>
            </p:cNvPr>
            <p:cNvSpPr/>
            <p:nvPr/>
          </p:nvSpPr>
          <p:spPr>
            <a:xfrm>
              <a:off x="3269770" y="2647108"/>
              <a:ext cx="2693235" cy="34673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F2B2E0-1F38-BBC2-A3BF-23766CF6CD15}"/>
                </a:ext>
              </a:extLst>
            </p:cNvPr>
            <p:cNvSpPr txBox="1"/>
            <p:nvPr/>
          </p:nvSpPr>
          <p:spPr>
            <a:xfrm>
              <a:off x="3276254" y="2840756"/>
              <a:ext cx="2693235" cy="273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UTM Avo" panose="02040603050506020204" pitchFamily="18" charset="0"/>
                </a:rPr>
                <a:t>Nông nghiệp: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c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 charset="0"/>
                </a:rPr>
                <a:t>ơ sở phát triển trồng trọt, chăn nuôi, nuôi trồng thủy sản, …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20BE45-7282-D880-8562-F51014256C77}"/>
              </a:ext>
            </a:extLst>
          </p:cNvPr>
          <p:cNvGrpSpPr/>
          <p:nvPr/>
        </p:nvGrpSpPr>
        <p:grpSpPr>
          <a:xfrm>
            <a:off x="6147830" y="3229134"/>
            <a:ext cx="2426632" cy="2925093"/>
            <a:chOff x="6147830" y="2647108"/>
            <a:chExt cx="2715884" cy="34673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22875C-E38C-52FB-90DF-8037A4749374}"/>
                </a:ext>
              </a:extLst>
            </p:cNvPr>
            <p:cNvSpPr/>
            <p:nvPr/>
          </p:nvSpPr>
          <p:spPr>
            <a:xfrm>
              <a:off x="6147830" y="2647108"/>
              <a:ext cx="2693235" cy="34673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E16358-ED64-1C72-FDF4-6CD5D1323A67}"/>
                </a:ext>
              </a:extLst>
            </p:cNvPr>
            <p:cNvSpPr txBox="1"/>
            <p:nvPr/>
          </p:nvSpPr>
          <p:spPr>
            <a:xfrm>
              <a:off x="6170479" y="2865458"/>
              <a:ext cx="2693235" cy="3174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UTM Avo" panose="02040603050506020204" pitchFamily="18" charset="0"/>
                </a:rPr>
                <a:t>Giao thông: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địa hình, sông ngòi, biển, … tạo điều kiện phát triển đa dạng loại hình giao thông.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E975E5-960A-C4CA-9189-AACFA31865D7}"/>
              </a:ext>
            </a:extLst>
          </p:cNvPr>
          <p:cNvGrpSpPr/>
          <p:nvPr/>
        </p:nvGrpSpPr>
        <p:grpSpPr>
          <a:xfrm>
            <a:off x="9019406" y="3229134"/>
            <a:ext cx="2412189" cy="2925093"/>
            <a:chOff x="9019406" y="2647108"/>
            <a:chExt cx="2699719" cy="346736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022DAC-3880-267B-C0C4-0881C443FD6B}"/>
                </a:ext>
              </a:extLst>
            </p:cNvPr>
            <p:cNvSpPr/>
            <p:nvPr/>
          </p:nvSpPr>
          <p:spPr>
            <a:xfrm>
              <a:off x="9025890" y="2647108"/>
              <a:ext cx="2693235" cy="34673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356FD8-FE9C-A450-E26C-C6CE2E33F130}"/>
                </a:ext>
              </a:extLst>
            </p:cNvPr>
            <p:cNvSpPr txBox="1"/>
            <p:nvPr/>
          </p:nvSpPr>
          <p:spPr>
            <a:xfrm>
              <a:off x="9019406" y="2877901"/>
              <a:ext cx="2693235" cy="3174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/>
                  </a:solidFill>
                  <a:latin typeface="UTM Avo" panose="02040603050506020204" pitchFamily="18" charset="0"/>
                </a:rPr>
                <a:t>Du lịch: </a:t>
              </a:r>
              <a:r>
                <a:rPr lang="en-US" sz="2400">
                  <a:solidFill>
                    <a:schemeClr val="tx1"/>
                  </a:solidFill>
                  <a:latin typeface="UTM Avo" panose="02040603050506020204" pitchFamily="18" charset="0"/>
                </a:rPr>
                <a:t>h</a:t>
              </a:r>
              <a:r>
                <a:rPr lang="vi-VN" sz="2400">
                  <a:solidFill>
                    <a:schemeClr val="tx1"/>
                  </a:solidFill>
                  <a:latin typeface="UTM Avo" panose="02040603050506020204" pitchFamily="18" charset="0"/>
                </a:rPr>
                <a:t>ang động, thác nước, bãi biển, … phát triển du lịch sinh thái, nghỉ dưỡng, 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9F8063-B250-0945-778A-008D2006DD6A}"/>
              </a:ext>
            </a:extLst>
          </p:cNvPr>
          <p:cNvGrpSpPr/>
          <p:nvPr/>
        </p:nvGrpSpPr>
        <p:grpSpPr>
          <a:xfrm>
            <a:off x="2179480" y="2777816"/>
            <a:ext cx="7831770" cy="475169"/>
            <a:chOff x="1616364" y="1767392"/>
            <a:chExt cx="8765309" cy="89495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0331898-FBD6-2E92-E2B5-E0A22C04F7A2}"/>
                </a:ext>
              </a:extLst>
            </p:cNvPr>
            <p:cNvCxnSpPr/>
            <p:nvPr/>
          </p:nvCxnSpPr>
          <p:spPr>
            <a:xfrm>
              <a:off x="6280727" y="1767392"/>
              <a:ext cx="0" cy="3569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62746A3-B697-8F8A-78F0-60545A197620}"/>
                </a:ext>
              </a:extLst>
            </p:cNvPr>
            <p:cNvCxnSpPr/>
            <p:nvPr/>
          </p:nvCxnSpPr>
          <p:spPr>
            <a:xfrm>
              <a:off x="1616364" y="2124364"/>
              <a:ext cx="87653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5B8E7E3-4750-9DB2-23B6-84FFCA02CF84}"/>
                </a:ext>
              </a:extLst>
            </p:cNvPr>
            <p:cNvCxnSpPr/>
            <p:nvPr/>
          </p:nvCxnSpPr>
          <p:spPr>
            <a:xfrm>
              <a:off x="1616364" y="2103120"/>
              <a:ext cx="0" cy="5592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62AFD8-D366-33A2-80A3-5EA3974C1E1C}"/>
                </a:ext>
              </a:extLst>
            </p:cNvPr>
            <p:cNvCxnSpPr/>
            <p:nvPr/>
          </p:nvCxnSpPr>
          <p:spPr>
            <a:xfrm>
              <a:off x="4616387" y="2134524"/>
              <a:ext cx="1" cy="522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67C22B9-298F-5957-7A7B-D9BD2B65F106}"/>
                </a:ext>
              </a:extLst>
            </p:cNvPr>
            <p:cNvCxnSpPr/>
            <p:nvPr/>
          </p:nvCxnSpPr>
          <p:spPr>
            <a:xfrm>
              <a:off x="7494447" y="2129571"/>
              <a:ext cx="1" cy="5227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4B4C94-97FA-405F-6DF3-0C205D11FB7D}"/>
                </a:ext>
              </a:extLst>
            </p:cNvPr>
            <p:cNvCxnSpPr>
              <a:cxnSpLocks/>
            </p:cNvCxnSpPr>
            <p:nvPr/>
          </p:nvCxnSpPr>
          <p:spPr>
            <a:xfrm>
              <a:off x="10372507" y="2103120"/>
              <a:ext cx="9166" cy="4342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7460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4DFC24-72F5-9309-9ECE-99E335B44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BA04D-2CBA-06B8-1818-5650514E4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99293"/>
            <a:ext cx="8991600" cy="4268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22418-58FD-6216-CA20-A06DD9603147}"/>
              </a:ext>
            </a:extLst>
          </p:cNvPr>
          <p:cNvSpPr txBox="1"/>
          <p:nvPr/>
        </p:nvSpPr>
        <p:spPr>
          <a:xfrm>
            <a:off x="-654267" y="633025"/>
            <a:ext cx="904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PHÒNG TRƯNG </a:t>
            </a:r>
            <a:r>
              <a:rPr lang="en-US" sz="360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BÀY 2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Colossali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73B6D-86D3-AF25-DAB5-55E0D09D416A}"/>
              </a:ext>
            </a:extLst>
          </p:cNvPr>
          <p:cNvSpPr txBox="1"/>
          <p:nvPr/>
        </p:nvSpPr>
        <p:spPr>
          <a:xfrm>
            <a:off x="-335066" y="5404291"/>
            <a:ext cx="12862132" cy="156966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 w="28575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NHỮNG QUỐC GIA ĐẦU TIÊN </a:t>
            </a:r>
          </a:p>
          <a:p>
            <a:pPr algn="ctr"/>
            <a:r>
              <a:rPr lang="en-US" sz="4800">
                <a:ln w="28575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TRÊN LÃNH THỔ VIỆT NAM</a:t>
            </a:r>
            <a:endParaRPr lang="en-US" sz="4800" dirty="0">
              <a:ln w="28575"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Colossali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373850-4FB3-BC3B-7818-B9B8FEB99FCD}"/>
              </a:ext>
            </a:extLst>
          </p:cNvPr>
          <p:cNvSpPr/>
          <p:nvPr/>
        </p:nvSpPr>
        <p:spPr>
          <a:xfrm>
            <a:off x="2026693" y="1385248"/>
            <a:ext cx="2210937" cy="730155"/>
          </a:xfrm>
          <a:prstGeom prst="rect">
            <a:avLst/>
          </a:prstGeom>
          <a:solidFill>
            <a:srgbClr val="F4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2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/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86674" y="3573667"/>
            <a:ext cx="5251163" cy="590988"/>
            <a:chOff x="6390233" y="2013481"/>
            <a:chExt cx="5251163" cy="590988"/>
          </a:xfrm>
        </p:grpSpPr>
        <p:sp>
          <p:nvSpPr>
            <p:cNvPr id="11" name="圆角矩形 10"/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436041" y="201348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Hùng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13782" y="2779692"/>
            <a:ext cx="3946114" cy="619782"/>
            <a:chOff x="954571" y="2876232"/>
            <a:chExt cx="3946114" cy="619782"/>
          </a:xfrm>
        </p:grpSpPr>
        <p:sp>
          <p:nvSpPr>
            <p:cNvPr id="40" name="圆角矩形 39"/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82700" y="2911239"/>
              <a:ext cx="3617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13782" y="4415781"/>
            <a:ext cx="3982181" cy="595729"/>
            <a:chOff x="6399435" y="2829561"/>
            <a:chExt cx="3982181" cy="595729"/>
          </a:xfrm>
        </p:grpSpPr>
        <p:sp>
          <p:nvSpPr>
            <p:cNvPr id="35" name="圆角矩形 34"/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66372" y="2829561"/>
              <a:ext cx="3515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Triệu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1087" y="1663045"/>
            <a:ext cx="2834668" cy="464885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186674" y="1995394"/>
            <a:ext cx="5665526" cy="590819"/>
            <a:chOff x="1830705" y="2160587"/>
            <a:chExt cx="5665526" cy="590819"/>
          </a:xfrm>
        </p:grpSpPr>
        <p:sp>
          <p:nvSpPr>
            <p:cNvPr id="30" name="圆角矩形 29"/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90876" y="216663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Vương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45829" y="434775"/>
            <a:ext cx="849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433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CA319-2FEB-4F1C-82A1-44273201C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14C72744-16A5-35DD-4C00-EC8FA1AAF67B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450F0225-FC83-4C57-E2C7-DEA2F4D7D847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4245F10-FB06-32C4-26CE-12C4F9150AFD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E552EB9A-8BED-4C7E-514B-065F20BA4827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F745590C-476E-215B-FED0-0BA9F10D8742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B244CA35-085C-D798-6E1A-9A9F6FE894FB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6C115884-4C2A-4CC0-8B44-8C0AF1164C06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5320E0AC-6EDC-06F6-3EE1-B0EF9950E339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80C9E0B2-911A-722E-2EC8-E6F796C13326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C43A4020-7B22-2DFD-5F3C-BA9F7CE26FFD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5F58F1DC-0470-DAAA-F63F-77935DF01EC5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E4A3558D-16EE-441C-1EAE-82FAA3508ECD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F8B7B4AC-6682-7439-DF31-54E9B258BB5A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7179C48-C106-6F47-B7C7-73928187D79B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59A31B96-016B-AF87-D30D-383887EE6567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5CBE5355-416C-AE8F-F097-BC42304A8575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238D0195-F888-1F5A-860E-DE5B111E3FDD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F99A9DFF-C844-309C-DD8C-829C783AB7D9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7E35C800-F1FF-D0BD-3AB7-9EEF50BF5F4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3844E680-5290-7128-A021-85DA9BE12D5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7FD9A5C5-F35B-5335-93C8-7ADACCCD61B7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F9346187-776A-5CA1-6BC4-491552300860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4F57D11D-15C4-C382-713E-1F0FF0835CF3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EDA9B45F-772B-7EAB-48CA-2B5A44B7644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F142A07E-9421-8401-B8D1-09037FE3438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7DD06D9B-CEEE-6C76-3C6F-505C76394CA8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D40DC489-A491-3172-2EF2-7B14B7512997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7334505C-4FA1-4FAD-6C6F-116F954874A5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848A938-D1CB-C184-46A3-5F741924F40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F51FB31-2204-1810-8BD1-701D4E3560E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CE0255C8-E7FF-B7D5-D8EA-E1ADE6BB335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2A6AB6E3-5A23-BB99-44A1-03879F9A5C1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03912060-03F3-F2DD-85A4-972FB50EE7A1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2445251D-78C2-CAC9-A016-1EFA6E7B455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A1327201-3A38-0010-FF2F-BC740F30BC73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C2185BC2-5D0A-E3D6-CA24-CF3575A23DF5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8477B223-C938-B313-7053-FC0E2C7FAAA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04DE59C4-3028-6963-8009-D198BE6323B1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9F072BE2-E0E1-26D6-5D24-BB5AA068667A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AAB10CE1-6729-FA80-EE43-02641EEE0864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77F7C627-BAB7-76A2-3744-B029A99CA625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E1BF51CE-12AA-1BC5-9E06-C8F55192B853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D47AE6BD-39FE-235B-3D4C-E712C535688C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E9D2A787-84E2-FD9D-91E6-ABA0913BFA10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7A1F9A-4BDC-E2EB-60E0-D83914499D01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4C3BD6DF-E2D1-79A4-B246-6073A95A2221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1AE55F81-7B3F-FF85-F5A9-AE55BE4BA1A7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027F07-9992-3C48-4AD1-9F0052764060}"/>
              </a:ext>
            </a:extLst>
          </p:cNvPr>
          <p:cNvSpPr txBox="1"/>
          <p:nvPr/>
        </p:nvSpPr>
        <p:spPr>
          <a:xfrm>
            <a:off x="1684470" y="457183"/>
            <a:ext cx="8756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chống giặc ngoại xâm của cư dân Văn Lang, Âu Lạc thể hiện rõ qua truyền thuyết nào sau đây?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0BD7F8-D2F5-881C-3655-323775FF0FAB}"/>
              </a:ext>
            </a:extLst>
          </p:cNvPr>
          <p:cNvGrpSpPr/>
          <p:nvPr/>
        </p:nvGrpSpPr>
        <p:grpSpPr>
          <a:xfrm>
            <a:off x="954571" y="2453539"/>
            <a:ext cx="5665526" cy="590819"/>
            <a:chOff x="1830705" y="2160587"/>
            <a:chExt cx="5665526" cy="590819"/>
          </a:xfrm>
        </p:grpSpPr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1E135E89-100D-1CC4-FA57-2457C17580B9}"/>
                </a:ext>
              </a:extLst>
            </p:cNvPr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874C1F-830D-4059-EFA9-CF2E7E96F9B7}"/>
                </a:ext>
              </a:extLst>
            </p:cNvPr>
            <p:cNvSpPr txBox="1"/>
            <p:nvPr/>
          </p:nvSpPr>
          <p:spPr>
            <a:xfrm>
              <a:off x="2290876" y="216663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Rồng, cháu Tiên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3BCD75-2BBA-1729-5E34-7AAD873C0DC5}"/>
              </a:ext>
            </a:extLst>
          </p:cNvPr>
          <p:cNvGrpSpPr/>
          <p:nvPr/>
        </p:nvGrpSpPr>
        <p:grpSpPr>
          <a:xfrm>
            <a:off x="974193" y="4105164"/>
            <a:ext cx="5645904" cy="584775"/>
            <a:chOff x="6390233" y="2023692"/>
            <a:chExt cx="5645904" cy="584775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4EEA7AF9-AD78-7740-0D49-37A30B11BB95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</a:rPr>
                <a:t>C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09B7FB1-7F5B-12F6-DFE7-FE5EF96EB05E}"/>
                </a:ext>
              </a:extLst>
            </p:cNvPr>
            <p:cNvSpPr txBox="1"/>
            <p:nvPr/>
          </p:nvSpPr>
          <p:spPr>
            <a:xfrm>
              <a:off x="6830782" y="2023692"/>
              <a:ext cx="5205355" cy="584775"/>
            </a:xfrm>
            <a:prstGeom prst="rect">
              <a:avLst/>
            </a:prstGeom>
            <a:noFill/>
            <a:ln w="15875" cmpd="sng">
              <a:noFill/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Sự tích trầu cau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5C8866-DEEB-AFDD-4C9E-64157A47B458}"/>
              </a:ext>
            </a:extLst>
          </p:cNvPr>
          <p:cNvGrpSpPr/>
          <p:nvPr/>
        </p:nvGrpSpPr>
        <p:grpSpPr>
          <a:xfrm>
            <a:off x="954571" y="3289875"/>
            <a:ext cx="5674728" cy="584775"/>
            <a:chOff x="954571" y="2871861"/>
            <a:chExt cx="5674728" cy="584775"/>
          </a:xfrm>
        </p:grpSpPr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BBEBB9B-78DD-9E1C-95EE-5E532F18A5BA}"/>
                </a:ext>
              </a:extLst>
            </p:cNvPr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965E8BB-DECB-55F5-7393-D95FDDAB685A}"/>
                </a:ext>
              </a:extLst>
            </p:cNvPr>
            <p:cNvSpPr txBox="1"/>
            <p:nvPr/>
          </p:nvSpPr>
          <p:spPr>
            <a:xfrm>
              <a:off x="1423944" y="287186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Thánh Gióng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DEE361-5C38-4AC5-31EC-A623482F432B}"/>
              </a:ext>
            </a:extLst>
          </p:cNvPr>
          <p:cNvGrpSpPr/>
          <p:nvPr/>
        </p:nvGrpSpPr>
        <p:grpSpPr>
          <a:xfrm>
            <a:off x="974193" y="4920031"/>
            <a:ext cx="5752990" cy="592469"/>
            <a:chOff x="6399435" y="2832821"/>
            <a:chExt cx="5752990" cy="592469"/>
          </a:xfrm>
        </p:grpSpPr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6EFA0BF9-2CCA-8A8D-779E-7964E3831614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1A8C3CE-1647-D398-2215-29F0D89D5616}"/>
                </a:ext>
              </a:extLst>
            </p:cNvPr>
            <p:cNvSpPr txBox="1"/>
            <p:nvPr/>
          </p:nvSpPr>
          <p:spPr>
            <a:xfrm>
              <a:off x="6947070" y="283282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Bánh chưng, bánh giầy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Ảnh minh họa.">
            <a:extLst>
              <a:ext uri="{FF2B5EF4-FFF2-40B4-BE49-F238E27FC236}">
                <a16:creationId xmlns:a16="http://schemas.microsoft.com/office/drawing/2014/main" id="{5E86AE34-030F-F929-33F7-8885D0BA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58" y="2428682"/>
            <a:ext cx="4472826" cy="297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5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BE1008-E47B-FC61-5364-F791CABCA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0044FF0-FE32-7EAF-670C-1C62226BC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81" y="0"/>
            <a:ext cx="4417801" cy="6858000"/>
          </a:xfrm>
          <a:prstGeom prst="rect">
            <a:avLst/>
          </a:prstGeom>
        </p:spPr>
      </p:pic>
      <p:pic>
        <p:nvPicPr>
          <p:cNvPr id="909" name="Picture 908">
            <a:extLst>
              <a:ext uri="{FF2B5EF4-FFF2-40B4-BE49-F238E27FC236}">
                <a16:creationId xmlns:a16="http://schemas.microsoft.com/office/drawing/2014/main" id="{B98435B4-4746-510C-C929-ED42C24F3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83" y="0"/>
            <a:ext cx="4417801" cy="6858000"/>
          </a:xfrm>
          <a:prstGeom prst="rect">
            <a:avLst/>
          </a:prstGeom>
        </p:spPr>
      </p:pic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9AA72677-9B40-4946-0671-DAA6C60493D7}"/>
              </a:ext>
            </a:extLst>
          </p:cNvPr>
          <p:cNvGrpSpPr/>
          <p:nvPr/>
        </p:nvGrpSpPr>
        <p:grpSpPr>
          <a:xfrm>
            <a:off x="-3254469" y="324903"/>
            <a:ext cx="14702790" cy="6264910"/>
            <a:chOff x="-5280" y="467"/>
            <a:chExt cx="23154" cy="986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563E892C-6DB2-3B69-6D85-9DC4D36FB193}"/>
                </a:ext>
              </a:extLst>
            </p:cNvPr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C519E128-76B8-B122-593D-62D7318381C7}"/>
                </a:ext>
              </a:extLst>
            </p:cNvPr>
            <p:cNvSpPr/>
            <p:nvPr/>
          </p:nvSpPr>
          <p:spPr>
            <a:xfrm>
              <a:off x="-4701" y="667"/>
              <a:ext cx="22378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6" name="任意多边形: 形状 19">
            <a:extLst>
              <a:ext uri="{FF2B5EF4-FFF2-40B4-BE49-F238E27FC236}">
                <a16:creationId xmlns:a16="http://schemas.microsoft.com/office/drawing/2014/main" id="{5A1C71D2-56DF-0065-615A-B24756AA4B35}"/>
              </a:ext>
            </a:extLst>
          </p:cNvPr>
          <p:cNvSpPr/>
          <p:nvPr/>
        </p:nvSpPr>
        <p:spPr>
          <a:xfrm flipV="1">
            <a:off x="297815" y="5667793"/>
            <a:ext cx="5645785" cy="838835"/>
          </a:xfrm>
          <a:custGeom>
            <a:avLst/>
            <a:gdLst>
              <a:gd name="connsiteX0" fmla="*/ 0 w 5645924"/>
              <a:gd name="connsiteY0" fmla="*/ 0 h 838684"/>
              <a:gd name="connsiteX1" fmla="*/ 5645924 w 5645924"/>
              <a:gd name="connsiteY1" fmla="*/ 0 h 838684"/>
              <a:gd name="connsiteX2" fmla="*/ 5640599 w 5645924"/>
              <a:gd name="connsiteY2" fmla="*/ 12553 h 838684"/>
              <a:gd name="connsiteX3" fmla="*/ 2822962 w 5645924"/>
              <a:gd name="connsiteY3" fmla="*/ 838684 h 838684"/>
              <a:gd name="connsiteX4" fmla="*/ 5326 w 5645924"/>
              <a:gd name="connsiteY4" fmla="*/ 12553 h 83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5924" h="838684">
                <a:moveTo>
                  <a:pt x="0" y="0"/>
                </a:moveTo>
                <a:lnTo>
                  <a:pt x="5645924" y="0"/>
                </a:lnTo>
                <a:lnTo>
                  <a:pt x="5640599" y="12553"/>
                </a:lnTo>
                <a:cubicBezTo>
                  <a:pt x="5372416" y="484025"/>
                  <a:pt x="4212819" y="838684"/>
                  <a:pt x="2822962" y="838684"/>
                </a:cubicBezTo>
                <a:cubicBezTo>
                  <a:pt x="1433105" y="838684"/>
                  <a:pt x="273508" y="484025"/>
                  <a:pt x="5326" y="12553"/>
                </a:cubicBezTo>
                <a:close/>
              </a:path>
            </a:pathLst>
          </a:custGeom>
          <a:solidFill>
            <a:srgbClr val="FFCE00"/>
          </a:solidFill>
          <a:ln w="15875" cmpd="sng">
            <a:solidFill>
              <a:srgbClr val="3A4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7" name="Google Shape;610;p41">
            <a:extLst>
              <a:ext uri="{FF2B5EF4-FFF2-40B4-BE49-F238E27FC236}">
                <a16:creationId xmlns:a16="http://schemas.microsoft.com/office/drawing/2014/main" id="{EFC33EEF-FFAB-E3D1-AB40-316E9324A222}"/>
              </a:ext>
            </a:extLst>
          </p:cNvPr>
          <p:cNvSpPr/>
          <p:nvPr/>
        </p:nvSpPr>
        <p:spPr>
          <a:xfrm rot="4585831" flipH="1">
            <a:off x="1110612" y="-448082"/>
            <a:ext cx="640750" cy="2447255"/>
          </a:xfrm>
          <a:custGeom>
            <a:avLst/>
            <a:gdLst/>
            <a:ahLst/>
            <a:cxnLst/>
            <a:rect l="l" t="t" r="r" b="b"/>
            <a:pathLst>
              <a:path w="6662" h="25443" extrusionOk="0">
                <a:moveTo>
                  <a:pt x="1" y="1"/>
                </a:moveTo>
                <a:lnTo>
                  <a:pt x="4366" y="4366"/>
                </a:lnTo>
                <a:lnTo>
                  <a:pt x="70" y="8662"/>
                </a:lnTo>
                <a:lnTo>
                  <a:pt x="4317" y="12915"/>
                </a:lnTo>
                <a:lnTo>
                  <a:pt x="150" y="17082"/>
                </a:lnTo>
                <a:lnTo>
                  <a:pt x="4317" y="21244"/>
                </a:lnTo>
                <a:lnTo>
                  <a:pt x="118" y="25443"/>
                </a:lnTo>
                <a:lnTo>
                  <a:pt x="2414" y="25443"/>
                </a:lnTo>
                <a:lnTo>
                  <a:pt x="6614" y="21244"/>
                </a:lnTo>
                <a:lnTo>
                  <a:pt x="2446" y="17082"/>
                </a:lnTo>
                <a:lnTo>
                  <a:pt x="6614" y="12915"/>
                </a:lnTo>
                <a:lnTo>
                  <a:pt x="2361" y="8662"/>
                </a:lnTo>
                <a:lnTo>
                  <a:pt x="6662" y="4366"/>
                </a:lnTo>
                <a:lnTo>
                  <a:pt x="2296" y="1"/>
                </a:lnTo>
                <a:close/>
              </a:path>
            </a:pathLst>
          </a:custGeom>
          <a:solidFill>
            <a:srgbClr val="6EC4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611;p41">
            <a:extLst>
              <a:ext uri="{FF2B5EF4-FFF2-40B4-BE49-F238E27FC236}">
                <a16:creationId xmlns:a16="http://schemas.microsoft.com/office/drawing/2014/main" id="{99EA0B6E-4FA6-9B57-6E63-659DF7B93EC8}"/>
              </a:ext>
            </a:extLst>
          </p:cNvPr>
          <p:cNvSpPr/>
          <p:nvPr/>
        </p:nvSpPr>
        <p:spPr>
          <a:xfrm rot="4585831" flipH="1">
            <a:off x="2011821" y="-81909"/>
            <a:ext cx="640845" cy="2447255"/>
          </a:xfrm>
          <a:custGeom>
            <a:avLst/>
            <a:gdLst/>
            <a:ahLst/>
            <a:cxnLst/>
            <a:rect l="l" t="t" r="r" b="b"/>
            <a:pathLst>
              <a:path w="6663" h="25443" extrusionOk="0">
                <a:moveTo>
                  <a:pt x="0" y="1"/>
                </a:moveTo>
                <a:lnTo>
                  <a:pt x="4367" y="4366"/>
                </a:lnTo>
                <a:lnTo>
                  <a:pt x="65" y="8662"/>
                </a:lnTo>
                <a:lnTo>
                  <a:pt x="4318" y="12915"/>
                </a:lnTo>
                <a:lnTo>
                  <a:pt x="151" y="17082"/>
                </a:lnTo>
                <a:lnTo>
                  <a:pt x="4318" y="21244"/>
                </a:lnTo>
                <a:lnTo>
                  <a:pt x="119" y="25443"/>
                </a:lnTo>
                <a:lnTo>
                  <a:pt x="2414" y="25443"/>
                </a:lnTo>
                <a:lnTo>
                  <a:pt x="6613" y="21244"/>
                </a:lnTo>
                <a:lnTo>
                  <a:pt x="2447" y="17082"/>
                </a:lnTo>
                <a:lnTo>
                  <a:pt x="6613" y="12915"/>
                </a:lnTo>
                <a:lnTo>
                  <a:pt x="2360" y="8662"/>
                </a:lnTo>
                <a:lnTo>
                  <a:pt x="6663" y="4366"/>
                </a:lnTo>
                <a:lnTo>
                  <a:pt x="2296" y="1"/>
                </a:lnTo>
                <a:close/>
              </a:path>
            </a:pathLst>
          </a:custGeom>
          <a:solidFill>
            <a:srgbClr val="3C8DBD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08FD94-F9DF-08D3-1432-19C9F65DAA4D}"/>
              </a:ext>
            </a:extLst>
          </p:cNvPr>
          <p:cNvGrpSpPr/>
          <p:nvPr/>
        </p:nvGrpSpPr>
        <p:grpSpPr>
          <a:xfrm>
            <a:off x="3235552" y="1600457"/>
            <a:ext cx="6985137" cy="954316"/>
            <a:chOff x="600075" y="1778365"/>
            <a:chExt cx="3889219" cy="9543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829E10-56FA-7092-3E54-F1BAD0DC31C2}"/>
                </a:ext>
              </a:extLst>
            </p:cNvPr>
            <p:cNvSpPr/>
            <p:nvPr/>
          </p:nvSpPr>
          <p:spPr>
            <a:xfrm>
              <a:off x="600075" y="1778365"/>
              <a:ext cx="3805399" cy="876300"/>
            </a:xfrm>
            <a:prstGeom prst="rect">
              <a:avLst/>
            </a:prstGeom>
            <a:solidFill>
              <a:srgbClr val="FF3BC2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C5699C-8939-9D70-66DC-2740CAB1A4FC}"/>
                </a:ext>
              </a:extLst>
            </p:cNvPr>
            <p:cNvSpPr/>
            <p:nvPr/>
          </p:nvSpPr>
          <p:spPr>
            <a:xfrm>
              <a:off x="683895" y="1856381"/>
              <a:ext cx="3805399" cy="876300"/>
            </a:xfrm>
            <a:prstGeom prst="rect">
              <a:avLst/>
            </a:prstGeom>
            <a:solidFill>
              <a:srgbClr val="FF97DE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Chủ đề 1: Đất nước và con người Việt Nam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F3A88C-49D2-93BA-D57F-97E44B72EAFF}"/>
              </a:ext>
            </a:extLst>
          </p:cNvPr>
          <p:cNvGrpSpPr/>
          <p:nvPr/>
        </p:nvGrpSpPr>
        <p:grpSpPr>
          <a:xfrm>
            <a:off x="364813" y="1740290"/>
            <a:ext cx="2964071" cy="3617279"/>
            <a:chOff x="-190335" y="1593632"/>
            <a:chExt cx="2998666" cy="3015600"/>
          </a:xfrm>
          <a:solidFill>
            <a:srgbClr val="FFCE0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C13486-93E7-9AB3-3F1A-F862AF98C64B}"/>
                </a:ext>
              </a:extLst>
            </p:cNvPr>
            <p:cNvSpPr/>
            <p:nvPr/>
          </p:nvSpPr>
          <p:spPr>
            <a:xfrm>
              <a:off x="146973" y="1593632"/>
              <a:ext cx="2324051" cy="3015600"/>
            </a:xfrm>
            <a:prstGeom prst="ellipse">
              <a:avLst/>
            </a:prstGeom>
            <a:solidFill>
              <a:srgbClr val="6EC4FF"/>
            </a:solidFill>
            <a:ln w="57150">
              <a:solidFill>
                <a:srgbClr val="3C8D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D209C1-2E97-FDAC-0E55-1E5AF3FE4B1C}"/>
                </a:ext>
              </a:extLst>
            </p:cNvPr>
            <p:cNvSpPr txBox="1"/>
            <p:nvPr/>
          </p:nvSpPr>
          <p:spPr>
            <a:xfrm>
              <a:off x="-190335" y="2352194"/>
              <a:ext cx="2998666" cy="146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 SỬ</a:t>
              </a:r>
            </a:p>
            <a:p>
              <a:pPr algn="ctr"/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ĐỊA LÍ</a:t>
              </a:r>
            </a:p>
            <a:p>
              <a:pPr algn="ctr"/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HKI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9FC636-A4DC-F61A-8022-F296E07B75F1}"/>
              </a:ext>
            </a:extLst>
          </p:cNvPr>
          <p:cNvGrpSpPr/>
          <p:nvPr/>
        </p:nvGrpSpPr>
        <p:grpSpPr>
          <a:xfrm>
            <a:off x="3758215" y="2951842"/>
            <a:ext cx="6985137" cy="954316"/>
            <a:chOff x="600075" y="1778365"/>
            <a:chExt cx="3889219" cy="9543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4222D9-A250-A1E1-2DB6-98BE6E8646FB}"/>
                </a:ext>
              </a:extLst>
            </p:cNvPr>
            <p:cNvSpPr/>
            <p:nvPr/>
          </p:nvSpPr>
          <p:spPr>
            <a:xfrm>
              <a:off x="600075" y="1778365"/>
              <a:ext cx="3805399" cy="876300"/>
            </a:xfrm>
            <a:prstGeom prst="rect">
              <a:avLst/>
            </a:prstGeom>
            <a:solidFill>
              <a:srgbClr val="FF3BC2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F6A61F-474B-8E3B-BDDC-A12F860FBB43}"/>
                </a:ext>
              </a:extLst>
            </p:cNvPr>
            <p:cNvSpPr/>
            <p:nvPr/>
          </p:nvSpPr>
          <p:spPr>
            <a:xfrm>
              <a:off x="683895" y="1856381"/>
              <a:ext cx="3805399" cy="876300"/>
            </a:xfrm>
            <a:prstGeom prst="rect">
              <a:avLst/>
            </a:prstGeom>
            <a:solidFill>
              <a:srgbClr val="FF97DE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Chủ đề 2: Những quốc gia đầu tiên trên lãnh thổ Việt Nam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A0CE5DE-6BBA-9A64-0F54-2363BECE2EB9}"/>
              </a:ext>
            </a:extLst>
          </p:cNvPr>
          <p:cNvGrpSpPr/>
          <p:nvPr/>
        </p:nvGrpSpPr>
        <p:grpSpPr>
          <a:xfrm>
            <a:off x="3378681" y="4422346"/>
            <a:ext cx="6985137" cy="954316"/>
            <a:chOff x="600075" y="1778365"/>
            <a:chExt cx="3889219" cy="95431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1946C9-C88A-5352-3412-1303B7102178}"/>
                </a:ext>
              </a:extLst>
            </p:cNvPr>
            <p:cNvSpPr/>
            <p:nvPr/>
          </p:nvSpPr>
          <p:spPr>
            <a:xfrm>
              <a:off x="600075" y="1778365"/>
              <a:ext cx="3805399" cy="876300"/>
            </a:xfrm>
            <a:prstGeom prst="rect">
              <a:avLst/>
            </a:prstGeom>
            <a:solidFill>
              <a:srgbClr val="FF3BC2">
                <a:alpha val="8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441E90-EA15-282F-D915-CD52266BC0A3}"/>
                </a:ext>
              </a:extLst>
            </p:cNvPr>
            <p:cNvSpPr/>
            <p:nvPr/>
          </p:nvSpPr>
          <p:spPr>
            <a:xfrm>
              <a:off x="683895" y="1856381"/>
              <a:ext cx="3805399" cy="876300"/>
            </a:xfrm>
            <a:prstGeom prst="rect">
              <a:avLst/>
            </a:prstGeom>
            <a:solidFill>
              <a:srgbClr val="FF97DE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Chủ đề 3: Xây dựng và bảo vệ đất nước Việt Nam</a:t>
              </a:r>
              <a:endPara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56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177" grpId="0" animBg="1"/>
      <p:bldP spid="1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F9936-7AC7-19FB-CDAD-1EF99CF23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AB83B2DB-219A-FA8A-9152-B610583DC7AF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F59EC282-0281-A1FD-E5F4-A8D8D6DFABC5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80C67499-517F-C7B5-9D22-1EB6854C49B3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2F19DD52-5A4C-B95D-A661-E3AA1B8E193F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9E5F5382-82F7-546B-B886-26F59DD9E694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4EC2BE9B-F3FD-99FE-019C-6CFBE0C9A1C3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BA3CF85A-7A03-5A79-6A15-0DCA3C831438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5FA6B7CE-20FF-D579-BBC6-CF2127B5563A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AA8988A1-495C-9EF4-6FAF-B5C1086E4A18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2B8E5105-B573-C3CD-3362-A13695417C77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A257E38F-6B0F-7ACB-81B0-B88277702F1F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BBF5DBB8-010D-04D9-65DF-B3500CEDB0A2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87B0DBE6-5107-272A-75DB-16B01E542346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34A5CEF-3703-33FD-DCB6-5207F36B56C1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546A8FBC-166C-3C84-F58F-525752A010E9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F40925E7-2860-8514-C9F9-1291767FAD5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90FD01F8-665E-0667-5D7A-1D4A7C2D2C6E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E079B355-4040-5A1E-B2D4-F43DA941428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8FB3E8E2-D73B-D88D-D9C0-EF170EF12D3E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944DC9D5-6507-E769-3549-E2C32C459F92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59CF0DB8-2793-2285-572A-A68CF19444E8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0C7AA41A-5130-5E01-350D-048D45986A0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EC1A6653-4080-176D-B1FB-569322149AEC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ACD6ABC8-44F1-0989-7D3A-8AA4F16A2F1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1EC9916D-D993-11CB-D76B-CEE547B7FE7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677B0F8A-4B1A-1418-8F1D-0FB05AFC6F8F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2AED0FAA-B322-B0A2-2EC4-B90ED869082E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2F2BB5B2-CFDA-D6A7-23B8-5814A265F80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6BA2A020-F03F-2EB1-A3F3-F570A1D639D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96AA26B0-2AA5-2CD7-D844-0416BB8C2C13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894658BD-A2AE-9EFC-C73C-90B21433B13F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3D8C8C32-9757-2836-89D0-B66E2E837A14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3D5AD2F5-1125-1EF2-04BB-63513D0B34C8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6613AF62-E67F-C880-A66F-053AFAD80CA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AA077910-16AC-C128-AB5F-2DB5D450541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DC53E2F5-42E2-1346-7489-CFACA450D4C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DFC72382-E9D1-AF34-00E1-C3D269AFD726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C2C78FD9-0D82-BBB0-F230-200E3096CDEA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942F4A6A-8EE0-3208-7DD7-F863D5CCDBBC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D4882CE7-D12B-B7FF-1657-FD4A319F788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2B097DEF-1A6E-49FD-ACBC-D36145DE1DF2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8D300D98-F281-5D6B-B0FE-EED00D7AA569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B3F6A61-21FD-FBB5-7F5F-DC95304C45C5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D0C20545-DC85-617C-D5F1-8D563D70030B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575DB0-78EA-F5C8-5602-23EF8B2240DB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3BC7CC04-9896-2CF6-1964-74891EC947BF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66C12176-756D-1136-10C6-50CDE927DF34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9E22F-E41A-4D0B-F3C7-0D0C86C98D45}"/>
              </a:ext>
            </a:extLst>
          </p:cNvPr>
          <p:cNvSpPr txBox="1"/>
          <p:nvPr/>
        </p:nvSpPr>
        <p:spPr>
          <a:xfrm>
            <a:off x="1684470" y="546619"/>
            <a:ext cx="875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 dân Văn Lang, Âu Lạc chủ yếu sống bằng nghề gì?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A6321-A619-9E82-E846-580278AB16F6}"/>
              </a:ext>
            </a:extLst>
          </p:cNvPr>
          <p:cNvGrpSpPr/>
          <p:nvPr/>
        </p:nvGrpSpPr>
        <p:grpSpPr>
          <a:xfrm>
            <a:off x="954571" y="2453539"/>
            <a:ext cx="6085442" cy="657027"/>
            <a:chOff x="1830705" y="2160587"/>
            <a:chExt cx="6085442" cy="657027"/>
          </a:xfrm>
        </p:grpSpPr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197DD618-5D15-66CA-4B18-16484766DF1C}"/>
                </a:ext>
              </a:extLst>
            </p:cNvPr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E536F75-CE17-C727-AD6A-1F90A026F1F8}"/>
                </a:ext>
              </a:extLst>
            </p:cNvPr>
            <p:cNvSpPr txBox="1"/>
            <p:nvPr/>
          </p:nvSpPr>
          <p:spPr>
            <a:xfrm>
              <a:off x="2710792" y="2232839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 lúa nước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7B6F77-9AA2-56BA-7A71-CADF6565183C}"/>
              </a:ext>
            </a:extLst>
          </p:cNvPr>
          <p:cNvGrpSpPr/>
          <p:nvPr/>
        </p:nvGrpSpPr>
        <p:grpSpPr>
          <a:xfrm>
            <a:off x="974193" y="4106821"/>
            <a:ext cx="6083079" cy="596666"/>
            <a:chOff x="6390233" y="2025349"/>
            <a:chExt cx="6083079" cy="596666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1CEA6A12-979A-D34A-83AF-1C8B267722CD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</a:rPr>
                <a:t>C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9E95864-CE6F-335E-060E-88D5D36CC334}"/>
                </a:ext>
              </a:extLst>
            </p:cNvPr>
            <p:cNvSpPr txBox="1"/>
            <p:nvPr/>
          </p:nvSpPr>
          <p:spPr>
            <a:xfrm>
              <a:off x="7267957" y="2037240"/>
              <a:ext cx="5205355" cy="584775"/>
            </a:xfrm>
            <a:prstGeom prst="rect">
              <a:avLst/>
            </a:prstGeom>
            <a:noFill/>
            <a:ln w="15875" cmpd="sng">
              <a:noFill/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just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Chăn nuôi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48B1EC-7FFF-A26D-44BD-795F3FF3CBF9}"/>
              </a:ext>
            </a:extLst>
          </p:cNvPr>
          <p:cNvGrpSpPr/>
          <p:nvPr/>
        </p:nvGrpSpPr>
        <p:grpSpPr>
          <a:xfrm>
            <a:off x="954571" y="3294246"/>
            <a:ext cx="6085442" cy="617639"/>
            <a:chOff x="954571" y="2876232"/>
            <a:chExt cx="6085442" cy="617639"/>
          </a:xfrm>
        </p:grpSpPr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29533218-E949-BB0D-CF5F-2A4F5ED8257B}"/>
                </a:ext>
              </a:extLst>
            </p:cNvPr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7FFC0B1-A6C4-1D02-3AC8-B32373EDC850}"/>
                </a:ext>
              </a:extLst>
            </p:cNvPr>
            <p:cNvSpPr txBox="1"/>
            <p:nvPr/>
          </p:nvSpPr>
          <p:spPr>
            <a:xfrm>
              <a:off x="1834658" y="2909096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 bắt cá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493D55-E653-1345-3916-2BD8E1D5397C}"/>
              </a:ext>
            </a:extLst>
          </p:cNvPr>
          <p:cNvGrpSpPr/>
          <p:nvPr/>
        </p:nvGrpSpPr>
        <p:grpSpPr>
          <a:xfrm>
            <a:off x="974193" y="4920031"/>
            <a:ext cx="6133995" cy="592469"/>
            <a:chOff x="6399435" y="2832821"/>
            <a:chExt cx="6133995" cy="592469"/>
          </a:xfrm>
        </p:grpSpPr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DAE8E0D8-0A5B-BACF-2A33-8B5F2593445E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1C80BA8-D9D6-9515-019D-5DC2BD8E2E2E}"/>
                </a:ext>
              </a:extLst>
            </p:cNvPr>
            <p:cNvSpPr txBox="1"/>
            <p:nvPr/>
          </p:nvSpPr>
          <p:spPr>
            <a:xfrm>
              <a:off x="7328075" y="283282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Săn bắt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 descr="Đặc sắc Lễ hội Vua Hùng dạy dân cấy lúa dịp đầu năm | Báo Pháp luật Việt  Nam điện tử">
            <a:extLst>
              <a:ext uri="{FF2B5EF4-FFF2-40B4-BE49-F238E27FC236}">
                <a16:creationId xmlns:a16="http://schemas.microsoft.com/office/drawing/2014/main" id="{65F2B1D4-8F88-7446-ACEF-CBC0DD6B3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37" y="2376430"/>
            <a:ext cx="4734475" cy="331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9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/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/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/>
          <p:cNvGrpSpPr/>
          <p:nvPr/>
        </p:nvGrpSpPr>
        <p:grpSpPr>
          <a:xfrm>
            <a:off x="-814648" y="296544"/>
            <a:ext cx="13849003" cy="6561455"/>
            <a:chOff x="-5280" y="467"/>
            <a:chExt cx="23155" cy="9866"/>
          </a:xfrm>
        </p:grpSpPr>
        <p:sp>
          <p:nvSpPr>
            <p:cNvPr id="13" name="圆角矩形 12"/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33346" y="399727"/>
            <a:ext cx="93240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nhà nước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cột A với nhân vật hoặc địa điểm tương ứng ở cột B.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1F215-0318-08BA-B2C8-42DF305B386D}"/>
              </a:ext>
            </a:extLst>
          </p:cNvPr>
          <p:cNvSpPr/>
          <p:nvPr/>
        </p:nvSpPr>
        <p:spPr>
          <a:xfrm>
            <a:off x="1723451" y="1734520"/>
            <a:ext cx="1570220" cy="772137"/>
          </a:xfrm>
          <a:prstGeom prst="roundRect">
            <a:avLst>
              <a:gd name="adj" fmla="val 27255"/>
            </a:avLst>
          </a:prstGeom>
          <a:solidFill>
            <a:srgbClr val="92D05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6F871-E0E1-187B-0C53-227204FDFAC8}"/>
              </a:ext>
            </a:extLst>
          </p:cNvPr>
          <p:cNvSpPr/>
          <p:nvPr/>
        </p:nvSpPr>
        <p:spPr>
          <a:xfrm>
            <a:off x="342175" y="3037567"/>
            <a:ext cx="4087021" cy="1021174"/>
          </a:xfrm>
          <a:prstGeom prst="roundRect">
            <a:avLst>
              <a:gd name="adj" fmla="val 27255"/>
            </a:avLst>
          </a:prstGeom>
          <a:solidFill>
            <a:srgbClr val="92D05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38C2E8-98A0-9197-D47E-0E10E81CB0A9}"/>
              </a:ext>
            </a:extLst>
          </p:cNvPr>
          <p:cNvSpPr txBox="1"/>
          <p:nvPr/>
        </p:nvSpPr>
        <p:spPr>
          <a:xfrm>
            <a:off x="306514" y="3007568"/>
            <a:ext cx="3952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 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Lang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DCB64-813C-4D1F-BA26-4688BEADA665}"/>
              </a:ext>
            </a:extLst>
          </p:cNvPr>
          <p:cNvSpPr/>
          <p:nvPr/>
        </p:nvSpPr>
        <p:spPr>
          <a:xfrm>
            <a:off x="392669" y="4633612"/>
            <a:ext cx="4087021" cy="1021174"/>
          </a:xfrm>
          <a:prstGeom prst="roundRect">
            <a:avLst>
              <a:gd name="adj" fmla="val 27255"/>
            </a:avLst>
          </a:prstGeom>
          <a:solidFill>
            <a:srgbClr val="92D05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72B431A-99C1-2D05-9967-752BFF5ED1C3}"/>
              </a:ext>
            </a:extLst>
          </p:cNvPr>
          <p:cNvSpPr/>
          <p:nvPr/>
        </p:nvSpPr>
        <p:spPr>
          <a:xfrm>
            <a:off x="6378216" y="2581992"/>
            <a:ext cx="4392339" cy="804661"/>
          </a:xfrm>
          <a:prstGeom prst="roundRect">
            <a:avLst>
              <a:gd name="adj" fmla="val 27255"/>
            </a:avLst>
          </a:prstGeom>
          <a:solidFill>
            <a:srgbClr val="C0000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92102-0AF2-7F25-9742-E4651ED040EB}"/>
              </a:ext>
            </a:extLst>
          </p:cNvPr>
          <p:cNvSpPr txBox="1"/>
          <p:nvPr/>
        </p:nvSpPr>
        <p:spPr>
          <a:xfrm>
            <a:off x="6530873" y="2707460"/>
            <a:ext cx="408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 Dương Vương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0157D1-B89E-41CE-4527-44F0C3F242E8}"/>
              </a:ext>
            </a:extLst>
          </p:cNvPr>
          <p:cNvSpPr/>
          <p:nvPr/>
        </p:nvSpPr>
        <p:spPr>
          <a:xfrm>
            <a:off x="6403734" y="3519380"/>
            <a:ext cx="4392339" cy="884590"/>
          </a:xfrm>
          <a:prstGeom prst="roundRect">
            <a:avLst>
              <a:gd name="adj" fmla="val 27255"/>
            </a:avLst>
          </a:prstGeom>
          <a:solidFill>
            <a:srgbClr val="C0000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3C2B38-3907-ABB8-6E33-36DC3C2FCF56}"/>
              </a:ext>
            </a:extLst>
          </p:cNvPr>
          <p:cNvSpPr/>
          <p:nvPr/>
        </p:nvSpPr>
        <p:spPr>
          <a:xfrm>
            <a:off x="6392563" y="4625003"/>
            <a:ext cx="5315557" cy="898638"/>
          </a:xfrm>
          <a:prstGeom prst="roundRect">
            <a:avLst>
              <a:gd name="adj" fmla="val 27255"/>
            </a:avLst>
          </a:prstGeom>
          <a:solidFill>
            <a:srgbClr val="C0000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9BEABE-48C5-1374-965B-EA87CF2EE992}"/>
              </a:ext>
            </a:extLst>
          </p:cNvPr>
          <p:cNvCxnSpPr>
            <a:cxnSpLocks/>
            <a:stCxn id="12" idx="1"/>
            <a:endCxn id="3" idx="3"/>
          </p:cNvCxnSpPr>
          <p:nvPr/>
        </p:nvCxnSpPr>
        <p:spPr>
          <a:xfrm flipH="1" flipV="1">
            <a:off x="4429196" y="3548154"/>
            <a:ext cx="1974538" cy="413521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C0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153027-3722-6FE0-8284-2A60C66111DF}"/>
              </a:ext>
            </a:extLst>
          </p:cNvPr>
          <p:cNvCxnSpPr>
            <a:cxnSpLocks/>
            <a:stCxn id="45" idx="1"/>
            <a:endCxn id="5" idx="3"/>
          </p:cNvCxnSpPr>
          <p:nvPr/>
        </p:nvCxnSpPr>
        <p:spPr>
          <a:xfrm flipH="1" flipV="1">
            <a:off x="4479690" y="5144199"/>
            <a:ext cx="1898525" cy="1008216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C0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06EF48-8730-CD63-692B-38F014F43C3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567471" y="2984323"/>
            <a:ext cx="1810745" cy="2167867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C0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BF90B8-8154-88CA-8D81-FEF07882FAEA}"/>
              </a:ext>
            </a:extLst>
          </p:cNvPr>
          <p:cNvSpPr/>
          <p:nvPr/>
        </p:nvSpPr>
        <p:spPr>
          <a:xfrm>
            <a:off x="8020684" y="1658659"/>
            <a:ext cx="1447961" cy="835762"/>
          </a:xfrm>
          <a:prstGeom prst="roundRect">
            <a:avLst>
              <a:gd name="adj" fmla="val 27255"/>
            </a:avLst>
          </a:prstGeom>
          <a:solidFill>
            <a:srgbClr val="FF000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15C84C-F41A-02C2-0424-BC1B63741115}"/>
              </a:ext>
            </a:extLst>
          </p:cNvPr>
          <p:cNvSpPr txBox="1"/>
          <p:nvPr/>
        </p:nvSpPr>
        <p:spPr>
          <a:xfrm>
            <a:off x="444751" y="4700679"/>
            <a:ext cx="3952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</a:t>
            </a:r>
            <a:r>
              <a:rPr lang="vi-VN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 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Âu Lạc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C1AE6D5-21B0-060C-C2AA-C2BDE721A333}"/>
              </a:ext>
            </a:extLst>
          </p:cNvPr>
          <p:cNvSpPr/>
          <p:nvPr/>
        </p:nvSpPr>
        <p:spPr>
          <a:xfrm>
            <a:off x="6378215" y="5703096"/>
            <a:ext cx="5312814" cy="898638"/>
          </a:xfrm>
          <a:prstGeom prst="roundRect">
            <a:avLst>
              <a:gd name="adj" fmla="val 27255"/>
            </a:avLst>
          </a:prstGeom>
          <a:solidFill>
            <a:srgbClr val="C00000">
              <a:alpha val="24000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D1D07D-9427-6F20-DB3D-46BB8C9FA3D6}"/>
              </a:ext>
            </a:extLst>
          </p:cNvPr>
          <p:cNvSpPr txBox="1"/>
          <p:nvPr/>
        </p:nvSpPr>
        <p:spPr>
          <a:xfrm>
            <a:off x="6530873" y="3722238"/>
            <a:ext cx="408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Hùng Vương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1DA20E-7C5F-4722-0693-E8F9BB9D9AF3}"/>
              </a:ext>
            </a:extLst>
          </p:cNvPr>
          <p:cNvSpPr txBox="1"/>
          <p:nvPr/>
        </p:nvSpPr>
        <p:spPr>
          <a:xfrm>
            <a:off x="6586945" y="4598386"/>
            <a:ext cx="4991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Đóng đô ở Phong Châu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(Việt Trì, Phú Thọ ngày nay)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B6ADE8-53EC-3C0B-A8B4-B10A6BF19D1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429196" y="3584461"/>
            <a:ext cx="1963367" cy="1489861"/>
          </a:xfrm>
          <a:prstGeom prst="line">
            <a:avLst/>
          </a:prstGeom>
          <a:solidFill>
            <a:srgbClr val="12231D">
              <a:alpha val="40000"/>
            </a:srgbClr>
          </a:solidFill>
          <a:ln w="63500" cap="rnd">
            <a:solidFill>
              <a:srgbClr val="C0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EAE75BA-086E-AD27-D2F2-86646394FF82}"/>
              </a:ext>
            </a:extLst>
          </p:cNvPr>
          <p:cNvSpPr txBox="1"/>
          <p:nvPr/>
        </p:nvSpPr>
        <p:spPr>
          <a:xfrm>
            <a:off x="6572597" y="5654786"/>
            <a:ext cx="4991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Đóng đô ở Phong Khê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(Cổ Loa, Hà Nội ngày nay)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/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838483" y="628376"/>
            <a:ext cx="849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ghi Đ, sai ghi S. 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419921-8815-94A7-FDC9-A8243DAA2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982426"/>
              </p:ext>
            </p:extLst>
          </p:nvPr>
        </p:nvGraphicFramePr>
        <p:xfrm>
          <a:off x="1602066" y="2004028"/>
          <a:ext cx="9394113" cy="412470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352023">
                  <a:extLst>
                    <a:ext uri="{9D8B030D-6E8A-4147-A177-3AD203B41FA5}">
                      <a16:colId xmlns:a16="http://schemas.microsoft.com/office/drawing/2014/main" val="586084130"/>
                    </a:ext>
                  </a:extLst>
                </a:gridCol>
                <a:gridCol w="8042090">
                  <a:extLst>
                    <a:ext uri="{9D8B030D-6E8A-4147-A177-3AD203B41FA5}">
                      <a16:colId xmlns:a16="http://schemas.microsoft.com/office/drawing/2014/main" val="2953126850"/>
                    </a:ext>
                  </a:extLst>
                </a:gridCol>
              </a:tblGrid>
              <a:tr h="90988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45" marR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Nhà nước Văn Lang là nhà nước đầu tiên của nước ta, đứng đầu là Hùng Vương</a:t>
                      </a:r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3899185"/>
                  </a:ext>
                </a:extLst>
              </a:tr>
              <a:tr h="90988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45" marR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Thục Phán lập ra nước Âu Lạc, lấy kinh đô là Phong Châu.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02995"/>
                  </a:ext>
                </a:extLst>
              </a:tr>
              <a:tr h="90988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45" marR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Người Lạc Việt là cư dân chính của nước Văn Lang và Âu Lạc.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6484065"/>
                  </a:ext>
                </a:extLst>
              </a:tr>
              <a:tr h="909884"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45" marR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Cư dân Văn Lang, Âu Lạc chủ yếu sống bằng nghề săn bắt, hái lượm.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6972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215E59-4317-ED0A-08BD-CCD55151A9A0}"/>
              </a:ext>
            </a:extLst>
          </p:cNvPr>
          <p:cNvSpPr txBox="1"/>
          <p:nvPr/>
        </p:nvSpPr>
        <p:spPr>
          <a:xfrm>
            <a:off x="1913367" y="2046705"/>
            <a:ext cx="598241" cy="946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b="1">
                <a:solidFill>
                  <a:srgbClr val="C00000"/>
                </a:solidFill>
                <a:latin typeface="SVN-Harabaras" panose="02040603050506020204" pitchFamily="18" charset="0"/>
                <a:cs typeface="Arial" panose="020B0604020202020204" pitchFamily="34" charset="0"/>
              </a:rPr>
              <a:t>Đ</a:t>
            </a:r>
            <a:endParaRPr lang="en-US" sz="4800" b="1" dirty="0">
              <a:solidFill>
                <a:srgbClr val="C00000"/>
              </a:solidFill>
              <a:latin typeface="SVN-Harabara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84889-6E9B-A288-E3EE-CE63BCA08E0A}"/>
              </a:ext>
            </a:extLst>
          </p:cNvPr>
          <p:cNvSpPr txBox="1"/>
          <p:nvPr/>
        </p:nvSpPr>
        <p:spPr>
          <a:xfrm>
            <a:off x="1926430" y="3080117"/>
            <a:ext cx="538930" cy="946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SVN-Harabaras" panose="02040603050506020204" pitchFamily="18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SVN-Harabara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318D6-E91A-9875-3F16-488E89380C5A}"/>
              </a:ext>
            </a:extLst>
          </p:cNvPr>
          <p:cNvSpPr txBox="1"/>
          <p:nvPr/>
        </p:nvSpPr>
        <p:spPr>
          <a:xfrm>
            <a:off x="1913367" y="4027603"/>
            <a:ext cx="598241" cy="946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b="1">
                <a:solidFill>
                  <a:srgbClr val="C00000"/>
                </a:solidFill>
                <a:latin typeface="SVN-Harabaras" panose="02040603050506020204" pitchFamily="18" charset="0"/>
                <a:cs typeface="Arial" panose="020B0604020202020204" pitchFamily="34" charset="0"/>
              </a:rPr>
              <a:t>Đ</a:t>
            </a:r>
            <a:endParaRPr lang="en-US" sz="4800" b="1" dirty="0">
              <a:solidFill>
                <a:srgbClr val="C00000"/>
              </a:solidFill>
              <a:latin typeface="SVN-Harabara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1881B-974F-C2B9-5ED2-60D88BDA6623}"/>
              </a:ext>
            </a:extLst>
          </p:cNvPr>
          <p:cNvSpPr txBox="1"/>
          <p:nvPr/>
        </p:nvSpPr>
        <p:spPr>
          <a:xfrm>
            <a:off x="1926430" y="5036620"/>
            <a:ext cx="538930" cy="946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SVN-Harabaras" panose="02040603050506020204" pitchFamily="18" charset="0"/>
                <a:cs typeface="Arial" panose="020B0604020202020204" pitchFamily="34" charset="0"/>
              </a:rPr>
              <a:t>S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SVN-Harabaras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23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1450" y="161925"/>
            <a:ext cx="11811000" cy="6496050"/>
            <a:chOff x="171450" y="161925"/>
            <a:chExt cx="11811000" cy="6496050"/>
          </a:xfrm>
        </p:grpSpPr>
        <p:sp>
          <p:nvSpPr>
            <p:cNvPr id="2" name="Rectangle 1"/>
            <p:cNvSpPr/>
            <p:nvPr/>
          </p:nvSpPr>
          <p:spPr>
            <a:xfrm>
              <a:off x="171450" y="161925"/>
              <a:ext cx="11811000" cy="6496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23850" y="314325"/>
              <a:ext cx="11487150" cy="6191250"/>
            </a:xfrm>
            <a:prstGeom prst="rect">
              <a:avLst/>
            </a:prstGeom>
            <a:noFill/>
            <a:ln w="28575">
              <a:solidFill>
                <a:srgbClr val="3A456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904081" y="477790"/>
            <a:ext cx="1034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F5FAC-B2C7-E91F-E1B8-F658B8C869A7}"/>
              </a:ext>
            </a:extLst>
          </p:cNvPr>
          <p:cNvGrpSpPr/>
          <p:nvPr/>
        </p:nvGrpSpPr>
        <p:grpSpPr>
          <a:xfrm>
            <a:off x="209550" y="1062565"/>
            <a:ext cx="11739320" cy="1015663"/>
            <a:chOff x="2543210" y="1605280"/>
            <a:chExt cx="7101840" cy="10156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FFDA82-338C-5B72-83FA-7E57B7FB2471}"/>
                </a:ext>
              </a:extLst>
            </p:cNvPr>
            <p:cNvSpPr txBox="1"/>
            <p:nvPr/>
          </p:nvSpPr>
          <p:spPr>
            <a:xfrm>
              <a:off x="2543210" y="1605280"/>
              <a:ext cx="7101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50800">
                    <a:solidFill>
                      <a:srgbClr val="871515"/>
                    </a:solidFill>
                  </a:ln>
                  <a:solidFill>
                    <a:srgbClr val="871515"/>
                  </a:solidFill>
                  <a:latin typeface="UTM Deutsch Gothic" panose="02040603050506020204" pitchFamily="18" charset="0"/>
                </a:rPr>
                <a:t>Sự ra dời của nước Văn Lang, Âu Lạc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E37D38-E623-69B0-F4F5-F84A5560EE92}"/>
                </a:ext>
              </a:extLst>
            </p:cNvPr>
            <p:cNvSpPr txBox="1"/>
            <p:nvPr/>
          </p:nvSpPr>
          <p:spPr>
            <a:xfrm>
              <a:off x="2543210" y="1605280"/>
              <a:ext cx="71018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>
                  <a:solidFill>
                    <a:srgbClr val="FFFF00"/>
                  </a:solidFill>
                  <a:latin typeface="UTM Deutsch Gothic" panose="02040603050506020204" pitchFamily="18" charset="0"/>
                </a:rPr>
                <a:t>Sự ra dời của nước Văn Lang, Âu Lạc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66719F5-7B1D-6996-ECA8-DA353DA5D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004997"/>
              </p:ext>
            </p:extLst>
          </p:nvPr>
        </p:nvGraphicFramePr>
        <p:xfrm>
          <a:off x="661626" y="2179349"/>
          <a:ext cx="10835164" cy="3854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8791">
                  <a:extLst>
                    <a:ext uri="{9D8B030D-6E8A-4147-A177-3AD203B41FA5}">
                      <a16:colId xmlns:a16="http://schemas.microsoft.com/office/drawing/2014/main" val="4116811177"/>
                    </a:ext>
                  </a:extLst>
                </a:gridCol>
                <a:gridCol w="2708791">
                  <a:extLst>
                    <a:ext uri="{9D8B030D-6E8A-4147-A177-3AD203B41FA5}">
                      <a16:colId xmlns:a16="http://schemas.microsoft.com/office/drawing/2014/main" val="815331565"/>
                    </a:ext>
                  </a:extLst>
                </a:gridCol>
                <a:gridCol w="2708791">
                  <a:extLst>
                    <a:ext uri="{9D8B030D-6E8A-4147-A177-3AD203B41FA5}">
                      <a16:colId xmlns:a16="http://schemas.microsoft.com/office/drawing/2014/main" val="1946673566"/>
                    </a:ext>
                  </a:extLst>
                </a:gridCol>
                <a:gridCol w="2708791">
                  <a:extLst>
                    <a:ext uri="{9D8B030D-6E8A-4147-A177-3AD203B41FA5}">
                      <a16:colId xmlns:a16="http://schemas.microsoft.com/office/drawing/2014/main" val="3619890884"/>
                    </a:ext>
                  </a:extLst>
                </a:gridCol>
              </a:tblGrid>
              <a:tr h="68422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Nhà</a:t>
                      </a:r>
                      <a:r>
                        <a:rPr lang="en-US" sz="2400" b="1" baseline="0">
                          <a:latin typeface="UTM Avo" panose="02040603050506020204" pitchFamily="18" charset="0"/>
                        </a:rPr>
                        <a:t> nước </a:t>
                      </a:r>
                      <a:endParaRPr lang="en-US" sz="24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Thời gian</a:t>
                      </a:r>
                      <a:r>
                        <a:rPr lang="en-US" sz="2400" b="1" baseline="0">
                          <a:latin typeface="UTM Avo" panose="02040603050506020204" pitchFamily="18" charset="0"/>
                        </a:rPr>
                        <a:t> ra đời </a:t>
                      </a:r>
                      <a:endParaRPr lang="en-US" sz="24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Người</a:t>
                      </a:r>
                      <a:r>
                        <a:rPr lang="en-US" sz="2400" b="1" baseline="0">
                          <a:latin typeface="UTM Avo" panose="02040603050506020204" pitchFamily="18" charset="0"/>
                        </a:rPr>
                        <a:t> đứng đầu </a:t>
                      </a:r>
                      <a:endParaRPr lang="en-US" sz="2400" b="1"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UTM Avo" panose="02040603050506020204" pitchFamily="18" charset="0"/>
                        </a:rPr>
                        <a:t>Kinh đô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5489"/>
                  </a:ext>
                </a:extLst>
              </a:tr>
              <a:tr h="6842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Nhà</a:t>
                      </a:r>
                      <a:r>
                        <a:rPr lang="en-US" sz="2800" b="1" baseline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nước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Văn Lang </a:t>
                      </a:r>
                      <a:endParaRPr lang="en-US" sz="2800" b="1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Thế kỉ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VII TCN</a:t>
                      </a:r>
                      <a:endParaRPr lang="en-US" sz="28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Hùng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Vương</a:t>
                      </a:r>
                      <a:endParaRPr lang="en-US" sz="28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Phon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g Châu</a:t>
                      </a:r>
                    </a:p>
                    <a:p>
                      <a:pPr algn="ctr"/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(Việt Trì, Phú Thọ ngày nay)</a:t>
                      </a:r>
                      <a:endParaRPr lang="en-US" sz="2800" b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42498"/>
                  </a:ext>
                </a:extLst>
              </a:tr>
              <a:tr h="6842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Nhà</a:t>
                      </a:r>
                      <a:r>
                        <a:rPr lang="en-US" sz="2800" b="1" baseline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 nước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70C0"/>
                          </a:solidFill>
                          <a:latin typeface="UTM Avo" panose="02040603050506020204" pitchFamily="18" charset="0"/>
                        </a:rPr>
                        <a:t>Âu Lạc</a:t>
                      </a:r>
                      <a:endParaRPr lang="en-US" sz="2800" b="1">
                        <a:solidFill>
                          <a:srgbClr val="0070C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208 TCN</a:t>
                      </a:r>
                      <a:endParaRPr lang="en-US" sz="28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An </a:t>
                      </a: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Dương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Vương</a:t>
                      </a:r>
                      <a:endParaRPr lang="en-US" sz="2800" b="1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Phon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g Khê</a:t>
                      </a:r>
                    </a:p>
                    <a:p>
                      <a:pPr algn="ctr"/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(Cổ Loa, Đông Anh, </a:t>
                      </a:r>
                    </a:p>
                    <a:p>
                      <a:pPr algn="ctr"/>
                      <a:r>
                        <a:rPr lang="en-US" sz="2800" b="0" baseline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Hà Nội)</a:t>
                      </a:r>
                      <a:endParaRPr lang="en-US" sz="2800" b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626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84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6ED5BB-8ACD-7E66-7494-EAFFC22AF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>
            <a:extLst>
              <a:ext uri="{FF2B5EF4-FFF2-40B4-BE49-F238E27FC236}">
                <a16:creationId xmlns:a16="http://schemas.microsoft.com/office/drawing/2014/main" id="{FE09D102-A4B4-3713-98E9-C7F539162D87}"/>
              </a:ext>
            </a:extLst>
          </p:cNvPr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1591B786-FE0A-F2BC-69A3-6B3FA946D5FD}"/>
              </a:ext>
            </a:extLst>
          </p:cNvPr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CA301996-75ED-2D07-FA1A-4D1A3197FAFF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72ED708F-8507-1681-F812-E99846A9744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5C7ACE07-B104-9833-C7EB-54C3C55CA96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F24023E6-1DFA-96B8-264B-F17C91C34459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950679C8-AEC9-11DA-63B9-38380A2A096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98E91E3A-A2EC-AEAE-DE5B-812AE477533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94662EDC-BE48-D09B-ECBB-42398492A4FE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FDC15059-6C4E-D717-386E-4BA97DAE38DA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63D47036-6EF5-C496-498D-4A771641F5D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5FC9FCEF-5F63-BF26-B2DE-1BBC8832C542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37F13DA0-63A0-9707-4E18-8B00328EB492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CF3A9751-F135-94D4-CABC-0C07155B6CEE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6A18710B-DAA6-F5F9-0E90-DC5B0068B1E7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C874AEEA-7932-C149-19D0-B6F174FC8FB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56CA4B97-0D01-C726-FF71-3243198F927B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F07532AD-610C-C3B5-B5D0-34C5FFBE273C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48E3BE0-B7FC-A7CA-60C8-F37AF3CF371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381E7AEE-5A44-28BE-3B03-7ACE03B48F8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ECFE2508-C869-B639-1F71-D0D68FB26977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882E00E9-5835-A584-7EF4-7C6E0C51E95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A6B2D082-CAEC-BEBE-C8BE-63447CDEB0C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1BC1B090-2487-7B3E-A0CC-6DDFB38438A3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EBDF7F8D-41EE-C826-916A-F243FC17EBF0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E9FBFC5B-8E60-5281-D28C-42512FB803FB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81084774-9AC5-3950-2369-30974279FA3D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414577E0-2344-A539-BD7A-853FBD8D7F0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5FF4238-9AD5-BFA4-837D-F8C7E9D2791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C10FE399-3FCA-2D7A-91C2-364A07BE6626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8F674D81-9931-680A-8094-7BCEAA75715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044C1D8D-6776-D0C7-3E9D-A61BD8AA4A8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294E3379-7EE9-F9D7-C5BE-790D48A3C409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5280" y="467"/>
            <a:chExt cx="23155" cy="986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CB4C18C5-68AF-7F57-6629-A00F103AB4D2}"/>
                </a:ext>
              </a:extLst>
            </p:cNvPr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295F196E-EFD3-FE4A-CB52-5A7C59346652}"/>
                </a:ext>
              </a:extLst>
            </p:cNvPr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任意多边形: 形状 19">
            <a:extLst>
              <a:ext uri="{FF2B5EF4-FFF2-40B4-BE49-F238E27FC236}">
                <a16:creationId xmlns:a16="http://schemas.microsoft.com/office/drawing/2014/main" id="{7F416F94-3E8B-7AEC-2B49-EB1DB743DBEA}"/>
              </a:ext>
            </a:extLst>
          </p:cNvPr>
          <p:cNvSpPr/>
          <p:nvPr/>
        </p:nvSpPr>
        <p:spPr>
          <a:xfrm>
            <a:off x="3273425" y="399415"/>
            <a:ext cx="5645785" cy="838835"/>
          </a:xfrm>
          <a:custGeom>
            <a:avLst/>
            <a:gdLst>
              <a:gd name="connsiteX0" fmla="*/ 0 w 5645924"/>
              <a:gd name="connsiteY0" fmla="*/ 0 h 838684"/>
              <a:gd name="connsiteX1" fmla="*/ 5645924 w 5645924"/>
              <a:gd name="connsiteY1" fmla="*/ 0 h 838684"/>
              <a:gd name="connsiteX2" fmla="*/ 5640599 w 5645924"/>
              <a:gd name="connsiteY2" fmla="*/ 12553 h 838684"/>
              <a:gd name="connsiteX3" fmla="*/ 2822962 w 5645924"/>
              <a:gd name="connsiteY3" fmla="*/ 838684 h 838684"/>
              <a:gd name="connsiteX4" fmla="*/ 5326 w 5645924"/>
              <a:gd name="connsiteY4" fmla="*/ 12553 h 83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5924" h="838684">
                <a:moveTo>
                  <a:pt x="0" y="0"/>
                </a:moveTo>
                <a:lnTo>
                  <a:pt x="5645924" y="0"/>
                </a:lnTo>
                <a:lnTo>
                  <a:pt x="5640599" y="12553"/>
                </a:lnTo>
                <a:cubicBezTo>
                  <a:pt x="5372416" y="484025"/>
                  <a:pt x="4212819" y="838684"/>
                  <a:pt x="2822962" y="838684"/>
                </a:cubicBezTo>
                <a:cubicBezTo>
                  <a:pt x="1433105" y="838684"/>
                  <a:pt x="273508" y="484025"/>
                  <a:pt x="5326" y="12553"/>
                </a:cubicBezTo>
                <a:close/>
              </a:path>
            </a:pathLst>
          </a:custGeom>
          <a:solidFill>
            <a:srgbClr val="6B7FFF"/>
          </a:solidFill>
          <a:ln w="15875" cmpd="sng">
            <a:solidFill>
              <a:srgbClr val="3A4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012D2EE-C392-709D-8A89-B553ACC6F869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804F398B-9C15-A409-B795-423E1A7BAE0A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A7941520-630E-226A-8D11-E72E8436D21F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4EAE5388-F48F-735D-B2D7-390B436A25A4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FA271DA2-89BF-B003-0B27-F657C77CEC83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A950B60C-3DEA-17BF-EEAD-B14616200070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0F7737FC-A1A6-51F4-9528-D63BC5DCBAA9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FED864BD-3850-F032-186A-2795E01E6988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301433F3-7541-F3E8-0CF7-0BA07954AF60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E534E80C-37FC-C29D-D680-28C1E23EFC93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9960135C-7D80-45E3-45A5-E18AFB342936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78606130-8486-ED9C-6506-33D322C8FEEA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A98D76D2-3812-C927-9D1B-1AA40B907E5F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C906CF4-C021-AC00-D9D9-69B38AC69D84}"/>
              </a:ext>
            </a:extLst>
          </p:cNvPr>
          <p:cNvSpPr/>
          <p:nvPr/>
        </p:nvSpPr>
        <p:spPr>
          <a:xfrm>
            <a:off x="3255459" y="1230342"/>
            <a:ext cx="8230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 quốc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 Nam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đời vào khoảng thời gian nào?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E21721-C65C-E899-8C8E-4355034FDFF5}"/>
              </a:ext>
            </a:extLst>
          </p:cNvPr>
          <p:cNvGrpSpPr/>
          <p:nvPr/>
        </p:nvGrpSpPr>
        <p:grpSpPr>
          <a:xfrm>
            <a:off x="4272957" y="4374361"/>
            <a:ext cx="3855657" cy="646331"/>
            <a:chOff x="6390233" y="2013015"/>
            <a:chExt cx="3855657" cy="646331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53FCB1C3-B841-C0BF-9092-45468B2543F1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8C4DBD-0847-983B-5D04-548374168593}"/>
                </a:ext>
              </a:extLst>
            </p:cNvPr>
            <p:cNvSpPr txBox="1"/>
            <p:nvPr/>
          </p:nvSpPr>
          <p:spPr>
            <a:xfrm>
              <a:off x="7018072" y="2013015"/>
              <a:ext cx="3227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thứ ba</a:t>
              </a:r>
              <a:endPara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043611-E6E0-1B5F-9B4F-8FBFEACE9160}"/>
              </a:ext>
            </a:extLst>
          </p:cNvPr>
          <p:cNvGrpSpPr/>
          <p:nvPr/>
        </p:nvGrpSpPr>
        <p:grpSpPr>
          <a:xfrm>
            <a:off x="4799076" y="3597791"/>
            <a:ext cx="6445272" cy="664399"/>
            <a:chOff x="553582" y="2893171"/>
            <a:chExt cx="6445272" cy="664399"/>
          </a:xfrm>
        </p:grpSpPr>
        <p:sp>
          <p:nvSpPr>
            <p:cNvPr id="6" name="圆角矩形 39">
              <a:extLst>
                <a:ext uri="{FF2B5EF4-FFF2-40B4-BE49-F238E27FC236}">
                  <a16:creationId xmlns:a16="http://schemas.microsoft.com/office/drawing/2014/main" id="{E0E45010-2C22-8C07-31AD-A25A12D432FB}"/>
                </a:ext>
              </a:extLst>
            </p:cNvPr>
            <p:cNvSpPr/>
            <p:nvPr/>
          </p:nvSpPr>
          <p:spPr>
            <a:xfrm>
              <a:off x="553582" y="2893171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DF220C-6613-592F-06BD-357377DD70D9}"/>
                </a:ext>
              </a:extLst>
            </p:cNvPr>
            <p:cNvSpPr txBox="1"/>
            <p:nvPr/>
          </p:nvSpPr>
          <p:spPr>
            <a:xfrm>
              <a:off x="1282700" y="2911239"/>
              <a:ext cx="5716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thứ hai</a:t>
              </a:r>
              <a:endPara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9AAFC0-7D4F-0D70-AF96-66655F2D7AA2}"/>
              </a:ext>
            </a:extLst>
          </p:cNvPr>
          <p:cNvGrpSpPr/>
          <p:nvPr/>
        </p:nvGrpSpPr>
        <p:grpSpPr>
          <a:xfrm>
            <a:off x="5200065" y="5199153"/>
            <a:ext cx="3810689" cy="646331"/>
            <a:chOff x="6399435" y="2811773"/>
            <a:chExt cx="3810689" cy="646331"/>
          </a:xfrm>
        </p:grpSpPr>
        <p:sp>
          <p:nvSpPr>
            <p:cNvPr id="9" name="圆角矩形 34">
              <a:extLst>
                <a:ext uri="{FF2B5EF4-FFF2-40B4-BE49-F238E27FC236}">
                  <a16:creationId xmlns:a16="http://schemas.microsoft.com/office/drawing/2014/main" id="{8418CB8A-AF2D-3385-1852-0C2D06DB52BE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0C3EA0-49AB-29E4-0B4E-02B36E7D27A2}"/>
                </a:ext>
              </a:extLst>
            </p:cNvPr>
            <p:cNvSpPr txBox="1"/>
            <p:nvPr/>
          </p:nvSpPr>
          <p:spPr>
            <a:xfrm>
              <a:off x="6982306" y="2811773"/>
              <a:ext cx="3227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thứ tư</a:t>
              </a:r>
              <a:endPara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19255E-0DB1-228A-DEC8-A58D4953C353}"/>
              </a:ext>
            </a:extLst>
          </p:cNvPr>
          <p:cNvGrpSpPr/>
          <p:nvPr/>
        </p:nvGrpSpPr>
        <p:grpSpPr>
          <a:xfrm>
            <a:off x="4272956" y="2796554"/>
            <a:ext cx="7105036" cy="653873"/>
            <a:chOff x="1830705" y="2160587"/>
            <a:chExt cx="5774137" cy="653873"/>
          </a:xfrm>
        </p:grpSpPr>
        <p:sp>
          <p:nvSpPr>
            <p:cNvPr id="12" name="圆角矩形 29">
              <a:extLst>
                <a:ext uri="{FF2B5EF4-FFF2-40B4-BE49-F238E27FC236}">
                  <a16:creationId xmlns:a16="http://schemas.microsoft.com/office/drawing/2014/main" id="{7476FD2F-FB8A-F555-644A-C96E84BECBDD}"/>
                </a:ext>
              </a:extLst>
            </p:cNvPr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55961E-0DC7-54F7-F536-AF4DE7B93610}"/>
                </a:ext>
              </a:extLst>
            </p:cNvPr>
            <p:cNvSpPr txBox="1"/>
            <p:nvPr/>
          </p:nvSpPr>
          <p:spPr>
            <a:xfrm>
              <a:off x="2695562" y="2168129"/>
              <a:ext cx="4909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thứ nhất</a:t>
              </a:r>
              <a:endPara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1DC4F73-C9AE-7D2C-BFC2-DCF6BE34F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002" y="216295"/>
            <a:ext cx="6390573" cy="63905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8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9A832F-3F75-F04C-A6B5-C35DEB401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5336D946-F928-5442-7C07-5364E89D588F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C6080528-71B3-659D-4129-2897308CC3AB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80B9A925-F5F7-FEFD-74E4-4109F037BB31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7764CFE6-D591-0B81-0624-58D0CCA9AB11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64777308-74D1-40C1-7212-4E79EC5358F8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20D82022-4404-8DA1-852C-FCFD544E0B88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B6EB401C-A219-78A8-A556-F4F12B4FBA1E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D15164B-45BF-9958-6379-339C87BBB6C0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02180942-15FF-729E-6DEB-763920CB2F26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E45D5EA7-2E3D-2B42-361E-B01D24AE3AF6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21CB4335-A4E7-8C31-C189-D500965B2DC0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46175252-4845-6FFF-DB03-271DEBB4A107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DCCD9DB3-9BA8-AAC4-B67C-9F0B2B283B25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83A0B5AD-D219-14BB-986F-54823A3E5BF0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95414526-CFBE-E1AA-61D1-8B2B0396CE8A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393C4EB-611C-F510-3C75-FB70B5744D9A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70591AB6-FBDC-D2AF-338A-0885DD8CFC9C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F3F8CEFD-6D9A-72E6-B70B-426690E7ADF5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0C249B6A-B571-1576-777A-4F500ED6666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DE53EA56-A3A6-ECD3-FFEB-193E9C688EE8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8478FE7B-EA65-E0B0-B798-D8EDE8917268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8BC3DB03-649E-A15F-5FA0-6AE1FF87224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6F50E047-1CE0-3ED2-522A-E0280434426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236A9E8B-A898-E333-3759-48EDEFFF2C45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943AAE9A-EB76-16B8-D67F-2071465BE9D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B3A2897-E5FF-0DDC-129D-65DAD2AC8CA5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950464E7-A7AC-912E-D4FF-FB4DF55315DF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105F5DDE-3C73-7AF9-2D37-CA5E71E93D3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E69387F-0359-DB7D-2C35-871C8C38A317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C0F563A5-9318-BF32-E1F9-54E69403EB9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768B30D1-0810-3CE3-8480-912A4DC22343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E84030FB-FFAC-FF9D-F99E-83C619D1C6F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60F1BF3A-D0F6-47F0-A321-FB2F07024F90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A42C0FE1-B771-B2C1-4E4C-D5D70D56C77F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498DB72-5ED3-9CA3-2517-61F03F0F60C8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4549EB31-6E84-DB8D-E811-18E2EE17BC55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5E8333D2-00F9-D4F4-75CE-1B1E9D50344C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C5BB745F-29E4-1CFC-19A5-DAD9D39684F7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51BFE838-EE19-E89A-317C-AA59BDC9DA32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43F4306B-6E5D-00DF-6C3B-15163465C5CA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CE7A8DC5-1C85-3F55-23A1-7111B0B3DDA2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21699969-6840-B2EB-9550-AA1D754DABAC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15A86A6-5949-38E8-1AFF-D943B5C3DF6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07C13C16-5090-3978-0FAE-FA30A65119C2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14686E-E442-A2F9-B7D7-E8749FF3AF0E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EF516826-955A-3AD5-6AA8-805FE09B3099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727A9008-F724-F456-0AA5-374124EB9056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9B03ECD-2E75-681A-6C16-8F4184D91061}"/>
              </a:ext>
            </a:extLst>
          </p:cNvPr>
          <p:cNvSpPr txBox="1"/>
          <p:nvPr/>
        </p:nvSpPr>
        <p:spPr>
          <a:xfrm>
            <a:off x="1230948" y="535398"/>
            <a:ext cx="9347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trong ngoặc điền vào 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 trống cho thích hợp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87AAD6-C0CE-0E57-5E99-318DE4A7BDD1}"/>
              </a:ext>
            </a:extLst>
          </p:cNvPr>
          <p:cNvSpPr txBox="1"/>
          <p:nvPr/>
        </p:nvSpPr>
        <p:spPr>
          <a:xfrm>
            <a:off x="885479" y="3613667"/>
            <a:ext cx="10421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Sự thành lập Phù Nam gắn với truyền thuyết về cuộc _________ giữa Hỗn Điền và Liễu Diệp.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E74D0D-2177-C909-E7A6-D4D469A1850F}"/>
              </a:ext>
            </a:extLst>
          </p:cNvPr>
          <p:cNvSpPr txBox="1"/>
          <p:nvPr/>
        </p:nvSpPr>
        <p:spPr>
          <a:xfrm>
            <a:off x="789912" y="1928746"/>
            <a:ext cx="10622019" cy="1323439"/>
          </a:xfrm>
          <a:prstGeom prst="rect">
            <a:avLst/>
          </a:prstGeom>
          <a:solidFill>
            <a:srgbClr val="FFCE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hôn nhân, hỗn chiến, Kiên Giang, Đồng Tháp, An Giang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419A3-409C-1549-2F2A-1F46DE832639}"/>
              </a:ext>
            </a:extLst>
          </p:cNvPr>
          <p:cNvSpPr txBox="1"/>
          <p:nvPr/>
        </p:nvSpPr>
        <p:spPr>
          <a:xfrm>
            <a:off x="4884709" y="4276581"/>
            <a:ext cx="2488182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hôn nhân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7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D32D7-86B2-8808-4F8F-29EA48F11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5F38001F-A7DF-C00D-90FC-C22F45671445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DF4C6D59-08BE-08CE-E113-BA2650EA5702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D29A77B6-2C67-84C5-9E11-6CCC2803E827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1094E76C-F039-416D-BF49-09E3FDDCAED9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9ACC101C-3FE6-FA5E-99F8-8008714D1BCE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072DEBCF-E007-25E3-9199-80CAF210C3BA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2D61953C-FE44-1788-9EAC-1BFF8BE0E337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8472EFBD-D2AE-5554-81FC-F4F27758A5A0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654ED589-B2BD-4AE4-1C5F-86E5EF02A491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C95B0EF3-1697-2101-66C1-D6BA526E7877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56AD8C84-55AE-1242-5666-3D5730AC68E3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4D30B5E1-9038-1BA7-5B1D-A9A14688FF96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FAD8E284-AC93-9967-666D-13ABEEE0A167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459BC5F1-E9CB-1842-58E5-B43DC8726691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554B9BAF-2494-F673-A4E9-0377975C63AF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5F97D9C-3B26-FB2E-D767-F919B70E7DFF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48215885-7010-E360-85DC-ED64648C07B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2C5BD6CC-387C-B489-6C1E-9C3DF19E38B7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4F495BA0-5383-9008-4774-7A1191B69306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CA74EB68-ACF9-8447-59F5-A8FA15935475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524B7581-7705-313E-23EB-28B9009CC281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1AAE1906-C299-FA41-A974-EBFC6E46ED53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C5E42860-FD39-9FA4-6C06-B2FC767CF351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F6226DF4-9748-869B-183D-CDE2947BA9B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D021787E-C297-1FE9-4653-0C2A2BC4CDAF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8C888DF4-CB2F-5176-60A4-69F2815867CF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4DF51EC3-9140-0F50-34AD-96193206CFF3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489C8BC2-23A0-0A6C-1D58-114DE578197A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1B186DDA-A90D-C629-CC6A-544871428559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9F1582D8-AC69-73E3-9553-12C0479E69C7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184E7F84-AEE3-99C7-90A0-D690C1827DF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0D2B2A5B-F80A-57C1-243B-D2D0AE8C6BC8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A5F13855-A1BB-EA13-6028-B2D8831746CD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32DACC42-2006-C622-6453-22193BB11F09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B853B754-D6B1-C2DE-7C1E-65D45DB3043D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76D66191-951F-262B-1318-CFB41E448A30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19348529-C4E1-1E35-E226-3C9E22CBEFB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33E39CD1-ED7D-B3B1-013D-84185012A694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D7402DF-7A87-625A-3D35-9B34381D2160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25B05F37-8A88-D8F5-8226-281DA6247C82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4739027B-3A7A-A3F2-13C2-334CB906BF0E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4991BC16-54B4-78C2-3161-F57DF4001D0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CEFD36A0-9809-F8BB-D5AE-E4C44C21DEA6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5C7861A5-A1A4-B604-E102-8C46C6489020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005FD5-0489-E171-D2F3-2BDA85CFCAAA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57DD6A3E-7C2C-8982-117B-17F1CFEB2829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9C2A68F8-BB0F-8CA8-4DB4-6DAEF4914F2A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61C6D8-99BD-F0B8-543A-A0A1E7362F15}"/>
              </a:ext>
            </a:extLst>
          </p:cNvPr>
          <p:cNvSpPr txBox="1"/>
          <p:nvPr/>
        </p:nvSpPr>
        <p:spPr>
          <a:xfrm>
            <a:off x="1230948" y="535398"/>
            <a:ext cx="9347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trong ngoặc điền vào 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 trống cho thích hợp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0AE0BD-D6AF-8E81-4F15-1BDED291C77D}"/>
              </a:ext>
            </a:extLst>
          </p:cNvPr>
          <p:cNvSpPr txBox="1"/>
          <p:nvPr/>
        </p:nvSpPr>
        <p:spPr>
          <a:xfrm>
            <a:off x="917875" y="3411470"/>
            <a:ext cx="10421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	Di chỉ khảo cổ học Óc Eo nằm ở tỉnh _________.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F30F0-C4F9-861A-C66E-4C03CDE2B766}"/>
              </a:ext>
            </a:extLst>
          </p:cNvPr>
          <p:cNvSpPr txBox="1"/>
          <p:nvPr/>
        </p:nvSpPr>
        <p:spPr>
          <a:xfrm>
            <a:off x="789912" y="1928746"/>
            <a:ext cx="10622019" cy="1323439"/>
          </a:xfrm>
          <a:prstGeom prst="rect">
            <a:avLst/>
          </a:prstGeom>
          <a:solidFill>
            <a:srgbClr val="FFCE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hôn nhân, hỗn chiến, Kiên Giang, Đồng Tháp, An Giang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9CBE5-EB04-BF6A-3B21-E59DF9361381}"/>
              </a:ext>
            </a:extLst>
          </p:cNvPr>
          <p:cNvSpPr txBox="1"/>
          <p:nvPr/>
        </p:nvSpPr>
        <p:spPr>
          <a:xfrm>
            <a:off x="1087742" y="4003144"/>
            <a:ext cx="2462534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An Giang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C2FA0B-001E-5CB5-F612-D5E951F34E03}"/>
              </a:ext>
            </a:extLst>
          </p:cNvPr>
          <p:cNvSpPr txBox="1"/>
          <p:nvPr/>
        </p:nvSpPr>
        <p:spPr>
          <a:xfrm>
            <a:off x="885075" y="4872310"/>
            <a:ext cx="10421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Di chỉ khảo cổ học Gò Tháp thuộc địa phận tỉnh _________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8F9EC-30BB-FDBA-7017-0980518644D2}"/>
              </a:ext>
            </a:extLst>
          </p:cNvPr>
          <p:cNvSpPr txBox="1"/>
          <p:nvPr/>
        </p:nvSpPr>
        <p:spPr>
          <a:xfrm>
            <a:off x="3519782" y="5547113"/>
            <a:ext cx="2858475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Đồng Tháp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8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  <p:bldP spid="5" grpId="0" animBg="1"/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777B2-CB37-B3A5-627E-90F671B62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2C421E06-FF13-E485-E82F-9E53D1A87044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CEECADE1-B9F4-1B42-AC9B-001F6583CA46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75001AB2-4042-0B18-DBB8-F60DF2CB2C9A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2CBD8860-8C32-A7AE-B312-8FADC6ACCA69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9633F32A-A678-19BD-C038-35B4D358CB61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4B4A9C8B-8B7D-EFA1-D8A1-8651BA815BC5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81E2213D-4AB0-772C-0075-90344DA7F397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429EC662-6858-D928-9923-69C30DECB43D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463CDF44-AF5D-31D5-CF0A-1659C129D79C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1285F0FB-AF9C-698F-6751-28E047CDF9F8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54B57B68-36E6-B683-3481-F19A4B900A76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390BAD7E-ECBB-8820-AB36-949564FBB4C6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67B1641F-9076-EE16-2A04-4A6C7035AF74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8AC0C40D-199F-5962-BA27-582F3DB19D48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617F8A03-C8E6-5E0A-1FFA-1365B08B5410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56FB7D85-F96A-BCE7-AE84-AA3EC91E53A3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C14BE446-188E-2714-C6B5-03D029C8160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EF64E931-F9EE-A5EF-0CF5-0EE8C469E3AA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FEC8628-B369-1A3F-F8E0-E7975A790CE9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470200BD-BA31-413E-07F7-B57D6E37016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DB44669E-3926-B2C9-6A0C-D26E1B619478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0BBFDC27-803A-6B54-C62C-2ADE6705920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326E8FD4-BDC5-75C8-F94B-9B9C135CE08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76CAEA3C-5BEE-717A-DBF8-155E10A485F3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98DA3022-3DDD-F802-F19B-799B7FEEC45F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6AFB1709-C0EB-C422-AC93-8FEDC1DAC8F1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2F43E444-B7A6-D555-CBDF-6E72A91284E3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A3DD735D-CD90-BE26-FFDF-9936391AF902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919D3F61-4A37-1226-A597-ACAEAE174D75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1CF0E3EF-2A00-8664-23C5-EE69BCE6B24D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D663C662-23BC-10F7-8247-608518658C3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171188AA-357A-B348-0163-F97EEC08CA0E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8AC4489E-5425-DBE4-0EC0-01E5A66D6EC5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B1793C6A-80C5-362F-8852-3662E8C83F1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39462AED-787C-D5D1-F507-1109FE6D489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9F3EDC5C-921B-AD9C-DAEC-427642EB0D5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60F75E28-8D8A-FFBD-0A53-27697DF40310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3D254AE0-7FFD-C197-6136-E53BD0DCF71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265DE101-328C-1F8B-D647-9ED069CB84E0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2D4685EA-6E93-80E7-49FA-2D6BDAC7BEB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DB878D52-3F11-1A61-16DE-78EA00AE5A9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BC2E42F3-7ABC-A9E8-6F0B-EC2C85AA1C91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F71716C6-ACC0-A940-090B-FB1543A5773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5DB872DC-F1E0-9276-2192-7A86114AA83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B5814A-86BF-2D9E-74C4-E23A41B9A018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16F25245-6EDD-91A8-E5AD-7C9C5AB8E5E4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C1BC0C4A-811C-25EF-C0DC-FE0C27C0B747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7038F8-31EB-30D1-0C38-767F02AB7FF8}"/>
              </a:ext>
            </a:extLst>
          </p:cNvPr>
          <p:cNvSpPr txBox="1"/>
          <p:nvPr/>
        </p:nvSpPr>
        <p:spPr>
          <a:xfrm>
            <a:off x="1230948" y="535398"/>
            <a:ext cx="9347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trong ngoặc điền vào 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 trống cho thích hợp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CF9899-FC17-3C1B-81AB-C2C52FFFE6C3}"/>
              </a:ext>
            </a:extLst>
          </p:cNvPr>
          <p:cNvSpPr txBox="1"/>
          <p:nvPr/>
        </p:nvSpPr>
        <p:spPr>
          <a:xfrm>
            <a:off x="885479" y="3613667"/>
            <a:ext cx="10421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Các di chỉ khảo cổ học như Nền Chùa và Cạnh Đền được phát hiện ở tỉnh _________.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FDF53-D7D7-D692-2EFF-337016475792}"/>
              </a:ext>
            </a:extLst>
          </p:cNvPr>
          <p:cNvSpPr txBox="1"/>
          <p:nvPr/>
        </p:nvSpPr>
        <p:spPr>
          <a:xfrm>
            <a:off x="789912" y="1928746"/>
            <a:ext cx="10622019" cy="1323439"/>
          </a:xfrm>
          <a:prstGeom prst="rect">
            <a:avLst/>
          </a:prstGeom>
          <a:solidFill>
            <a:srgbClr val="FFCE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4000" b="1">
                <a:latin typeface="Arial" panose="020B0604020202020204" pitchFamily="34" charset="0"/>
                <a:cs typeface="Arial" panose="020B0604020202020204" pitchFamily="34" charset="0"/>
              </a:rPr>
              <a:t>hôn nhân, hỗn chiến, Kiên Giang, Đồng Tháp, An Giang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961D5-131A-29E1-F038-99DA3994881A}"/>
              </a:ext>
            </a:extLst>
          </p:cNvPr>
          <p:cNvSpPr txBox="1"/>
          <p:nvPr/>
        </p:nvSpPr>
        <p:spPr>
          <a:xfrm>
            <a:off x="623449" y="4976510"/>
            <a:ext cx="2890535" cy="809261"/>
          </a:xfrm>
          <a:prstGeom prst="rect">
            <a:avLst/>
          </a:prstGeom>
          <a:solidFill>
            <a:srgbClr val="FFCE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Kiên Giang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99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6038C-A0B6-5512-1F91-FCF2F0D6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>
            <a:extLst>
              <a:ext uri="{FF2B5EF4-FFF2-40B4-BE49-F238E27FC236}">
                <a16:creationId xmlns:a16="http://schemas.microsoft.com/office/drawing/2014/main" id="{8EF2723A-022B-5128-38AD-9F8EAFF38252}"/>
              </a:ext>
            </a:extLst>
          </p:cNvPr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DBA85685-E6F5-56D3-B7B8-799B731CEE02}"/>
              </a:ext>
            </a:extLst>
          </p:cNvPr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0A0100C2-C7F0-3400-EEA4-9FFD5C8A2EBD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1A33FEE-D68E-6AF7-BE01-22A70DE45AF1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E719909A-718F-FEB1-2BA1-01CE7034D97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760B8ACE-2926-9ABD-E1B5-D580105D0230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7B340A05-9B5C-55E3-1A5D-D60FCFBB750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8B090A54-7B50-BDE7-AB11-62C92C17B72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6CD40679-1847-9BC1-0E53-03D369EF73F5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26DB973E-604D-76A4-C47E-F73E10C2CFCE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E23DFA09-0B68-5A89-6DED-DD87CB400BD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2640F78B-53D4-6A11-2038-E5337B73BCB6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A094E960-D996-D1F4-1DC8-E36751B161DB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12369D8A-DB6D-3C3D-C940-0194431844F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1D4C0395-A5E1-2907-4AD0-511415A2F45E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FEACFD4-FC46-40BD-8CE4-5CCDEE0476B3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C4D10EAC-7238-F446-76B3-27A74958E82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251E38AA-143D-7B46-3459-2ECDE2081C54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7EDCC483-776D-BA38-0BBD-666874C2EDFC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32BA2917-997A-BAD2-E81B-4268551C7018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8159F6BB-72B0-F737-CF2E-5FCDC0312A2E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117DF02C-CFEF-F598-E379-00A0CB9D28CB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51726610-C4C5-3CF7-0BC4-0D8AA497C16D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8D1691F4-2EA8-4CA4-2E33-1C25D5C8B58E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F5A7F386-C0AD-5B6A-5CE7-03C020C330EB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FD6CC81F-1A66-65AE-1DCE-D89E4F31C197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E9F25DB-5790-5416-9F84-78A3E615E83F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54FA0EA4-ECFC-6C50-B999-C29EACE8A4F3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64AF8AE2-01CE-3BAE-70C4-18ECB672F4AA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17503D79-45F2-5C04-79FC-C20196B298FA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26060E7D-25A4-F4F6-EF13-D6AC289A858F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E86D28A3-FBD1-EE67-C3BA-29B10F790CE7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C91D846B-8BD9-2856-1EA9-38BC760B4BA7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5280" y="467"/>
            <a:chExt cx="23155" cy="986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8999345D-F5EF-F209-00CF-6C0C8E456F6E}"/>
                </a:ext>
              </a:extLst>
            </p:cNvPr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FD6FB2B9-BAA9-8546-0B16-2CA6F28B1122}"/>
                </a:ext>
              </a:extLst>
            </p:cNvPr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任意多边形: 形状 19">
            <a:extLst>
              <a:ext uri="{FF2B5EF4-FFF2-40B4-BE49-F238E27FC236}">
                <a16:creationId xmlns:a16="http://schemas.microsoft.com/office/drawing/2014/main" id="{9897E152-643E-531E-7BD8-60AEC57BBCAA}"/>
              </a:ext>
            </a:extLst>
          </p:cNvPr>
          <p:cNvSpPr/>
          <p:nvPr/>
        </p:nvSpPr>
        <p:spPr>
          <a:xfrm>
            <a:off x="3273425" y="399415"/>
            <a:ext cx="5645785" cy="838835"/>
          </a:xfrm>
          <a:custGeom>
            <a:avLst/>
            <a:gdLst>
              <a:gd name="connsiteX0" fmla="*/ 0 w 5645924"/>
              <a:gd name="connsiteY0" fmla="*/ 0 h 838684"/>
              <a:gd name="connsiteX1" fmla="*/ 5645924 w 5645924"/>
              <a:gd name="connsiteY1" fmla="*/ 0 h 838684"/>
              <a:gd name="connsiteX2" fmla="*/ 5640599 w 5645924"/>
              <a:gd name="connsiteY2" fmla="*/ 12553 h 838684"/>
              <a:gd name="connsiteX3" fmla="*/ 2822962 w 5645924"/>
              <a:gd name="connsiteY3" fmla="*/ 838684 h 838684"/>
              <a:gd name="connsiteX4" fmla="*/ 5326 w 5645924"/>
              <a:gd name="connsiteY4" fmla="*/ 12553 h 83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5924" h="838684">
                <a:moveTo>
                  <a:pt x="0" y="0"/>
                </a:moveTo>
                <a:lnTo>
                  <a:pt x="5645924" y="0"/>
                </a:lnTo>
                <a:lnTo>
                  <a:pt x="5640599" y="12553"/>
                </a:lnTo>
                <a:cubicBezTo>
                  <a:pt x="5372416" y="484025"/>
                  <a:pt x="4212819" y="838684"/>
                  <a:pt x="2822962" y="838684"/>
                </a:cubicBezTo>
                <a:cubicBezTo>
                  <a:pt x="1433105" y="838684"/>
                  <a:pt x="273508" y="484025"/>
                  <a:pt x="5326" y="12553"/>
                </a:cubicBezTo>
                <a:close/>
              </a:path>
            </a:pathLst>
          </a:custGeom>
          <a:solidFill>
            <a:srgbClr val="6B7FFF"/>
          </a:solidFill>
          <a:ln w="15875" cmpd="sng">
            <a:solidFill>
              <a:srgbClr val="3A4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1DC94B58-1375-10FD-F808-4028873EE749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9F220DDD-059F-F3D4-85B5-4E9EE40F344F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12B7F284-9BFB-FB00-3B4D-FC58B7727CA0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D08ACAE4-32CA-E760-7966-67D522FF6812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27714B04-0D64-82DD-65D6-75D1D8BB0E91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86EE9390-B485-D90F-E59B-91CCC68758DA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8642D357-9E2F-2294-7483-21BE120EE633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743CECAC-D3F7-B5E8-B51D-D59694C044A8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7614962C-42BE-BE2D-1006-6B5F9C07FC0C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3E67F977-4B1E-0B58-95C6-EF6E4D062D0F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BDCD2AFB-2FFA-6038-CC9C-B6DAA2D53AB4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060A4B5B-9115-E7DF-48B4-067A78811E46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F1975AB2-7E03-581B-ACBC-F8FDED72A64E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980C6BF6-244B-D5A8-8B98-B550DF39EAB4}"/>
              </a:ext>
            </a:extLst>
          </p:cNvPr>
          <p:cNvSpPr/>
          <p:nvPr/>
        </p:nvSpPr>
        <p:spPr>
          <a:xfrm>
            <a:off x="993765" y="1230342"/>
            <a:ext cx="10492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Vương quốc Chăm-pa ra đời vào khoảng thời gian nào? Ở đâu?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37D777-8FAE-8A90-7E2A-C6DC065265BD}"/>
              </a:ext>
            </a:extLst>
          </p:cNvPr>
          <p:cNvGrpSpPr/>
          <p:nvPr/>
        </p:nvGrpSpPr>
        <p:grpSpPr>
          <a:xfrm>
            <a:off x="387861" y="4257780"/>
            <a:ext cx="6972661" cy="591454"/>
            <a:chOff x="6390233" y="2013015"/>
            <a:chExt cx="6972661" cy="591454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6C8867E2-348D-1CDA-52B6-2EE49FFA927B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AD39DD-FF4E-9DBC-63DA-4E7E9EA7E321}"/>
                </a:ext>
              </a:extLst>
            </p:cNvPr>
            <p:cNvSpPr txBox="1"/>
            <p:nvPr/>
          </p:nvSpPr>
          <p:spPr>
            <a:xfrm>
              <a:off x="7018072" y="2013015"/>
              <a:ext cx="63448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II, miền Trung Việt Nam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898EE83-32DE-12FD-841F-68F625D264BF}"/>
              </a:ext>
            </a:extLst>
          </p:cNvPr>
          <p:cNvGrpSpPr/>
          <p:nvPr/>
        </p:nvGrpSpPr>
        <p:grpSpPr>
          <a:xfrm>
            <a:off x="913980" y="3481210"/>
            <a:ext cx="6445272" cy="602843"/>
            <a:chOff x="553582" y="2893171"/>
            <a:chExt cx="6445272" cy="602843"/>
          </a:xfrm>
        </p:grpSpPr>
        <p:sp>
          <p:nvSpPr>
            <p:cNvPr id="6" name="圆角矩形 39">
              <a:extLst>
                <a:ext uri="{FF2B5EF4-FFF2-40B4-BE49-F238E27FC236}">
                  <a16:creationId xmlns:a16="http://schemas.microsoft.com/office/drawing/2014/main" id="{9586B934-FCAF-5A23-BEC5-0B8F1AF601F4}"/>
                </a:ext>
              </a:extLst>
            </p:cNvPr>
            <p:cNvSpPr/>
            <p:nvPr/>
          </p:nvSpPr>
          <p:spPr>
            <a:xfrm>
              <a:off x="553582" y="2893171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5C73BF-3DB1-232D-0147-2CA5FBD4D616}"/>
                </a:ext>
              </a:extLst>
            </p:cNvPr>
            <p:cNvSpPr txBox="1"/>
            <p:nvPr/>
          </p:nvSpPr>
          <p:spPr>
            <a:xfrm>
              <a:off x="1282700" y="2911239"/>
              <a:ext cx="5716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II, miền Bắc Việt Nam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352E65-9D08-E4D3-6DB8-1A7B30C14271}"/>
              </a:ext>
            </a:extLst>
          </p:cNvPr>
          <p:cNvGrpSpPr/>
          <p:nvPr/>
        </p:nvGrpSpPr>
        <p:grpSpPr>
          <a:xfrm>
            <a:off x="1314969" y="5082572"/>
            <a:ext cx="6905169" cy="613517"/>
            <a:chOff x="6399435" y="2811773"/>
            <a:chExt cx="6905169" cy="613517"/>
          </a:xfrm>
        </p:grpSpPr>
        <p:sp>
          <p:nvSpPr>
            <p:cNvPr id="9" name="圆角矩形 34">
              <a:extLst>
                <a:ext uri="{FF2B5EF4-FFF2-40B4-BE49-F238E27FC236}">
                  <a16:creationId xmlns:a16="http://schemas.microsoft.com/office/drawing/2014/main" id="{88FBB179-399D-C536-B28D-B6691C17685E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1AE1E7-68E8-776A-39B7-E116A47586E3}"/>
                </a:ext>
              </a:extLst>
            </p:cNvPr>
            <p:cNvSpPr txBox="1"/>
            <p:nvPr/>
          </p:nvSpPr>
          <p:spPr>
            <a:xfrm>
              <a:off x="6982305" y="2811773"/>
              <a:ext cx="63222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III, miền Nam Việt Nam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EDA642-1FA2-5E2A-589C-8EECE9362F33}"/>
              </a:ext>
            </a:extLst>
          </p:cNvPr>
          <p:cNvGrpSpPr/>
          <p:nvPr/>
        </p:nvGrpSpPr>
        <p:grpSpPr>
          <a:xfrm>
            <a:off x="387860" y="2679973"/>
            <a:ext cx="7105036" cy="1084760"/>
            <a:chOff x="1830705" y="2160587"/>
            <a:chExt cx="5774137" cy="1084760"/>
          </a:xfrm>
        </p:grpSpPr>
        <p:sp>
          <p:nvSpPr>
            <p:cNvPr id="12" name="圆角矩形 29">
              <a:extLst>
                <a:ext uri="{FF2B5EF4-FFF2-40B4-BE49-F238E27FC236}">
                  <a16:creationId xmlns:a16="http://schemas.microsoft.com/office/drawing/2014/main" id="{1BB7FFF0-EAF8-3410-A87B-E1A43E23BEF4}"/>
                </a:ext>
              </a:extLst>
            </p:cNvPr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E9D7CC-28D0-076F-5FB5-5E99B8CD0569}"/>
                </a:ext>
              </a:extLst>
            </p:cNvPr>
            <p:cNvSpPr txBox="1"/>
            <p:nvPr/>
          </p:nvSpPr>
          <p:spPr>
            <a:xfrm>
              <a:off x="2399487" y="2168129"/>
              <a:ext cx="52053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kỉ I, miền Trung Việt Nam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465512A-038C-64C0-5C75-3056B2CDB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22" y="2617212"/>
            <a:ext cx="4395026" cy="23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1109F-FC7E-3974-357B-2A8CFC564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>
            <a:extLst>
              <a:ext uri="{FF2B5EF4-FFF2-40B4-BE49-F238E27FC236}">
                <a16:creationId xmlns:a16="http://schemas.microsoft.com/office/drawing/2014/main" id="{A0C0618C-3C15-182F-346D-EAD0008EBD4E}"/>
              </a:ext>
            </a:extLst>
          </p:cNvPr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8F971DF-DE8F-7432-A11C-116C22FBFF1A}"/>
              </a:ext>
            </a:extLst>
          </p:cNvPr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F4A732A1-90B4-57D3-ED10-B311B400D16B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7C03F9FC-BE9D-FF00-710A-2BC3C8512C4C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9D077E8F-E43A-9C3D-842D-E677BC8F32CE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D79E0637-ACD6-4A01-FD32-05D02148584F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BF30224C-40B2-8A95-18D4-819C1FF5F9A5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CE3331CA-9266-EB3E-C810-422542B88956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075B7248-EF0A-9A11-2898-195B61A56A55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A40201E4-6BA4-0104-8806-B5495EB917B0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EE45DA25-7F40-7726-961A-1C05E95E8C89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EC1C38F1-9722-799B-583C-DAEB64D939B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F236B9DA-6F67-0749-24BD-1753CFB39CE0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1209C8BD-DF6A-9707-530D-12946A39569C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B273C6A4-272F-9C84-651D-55746CEE8472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557561AF-4933-2B0A-3607-8FB30F81F04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8E714D57-09FC-34EE-DBD6-1003ED01FC3B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F6C85FF5-CA74-A289-5E03-A23BBCBCE202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5BC64D15-FCBB-FAC5-CF90-D10C1EB92658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66577800-DEB5-E166-7458-4FDC4DB5A7B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DB7737BC-8D2D-19BF-7B63-383AA90A3EBC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123A7BE6-3092-1E29-9572-5E104202E7A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C0E312C6-8E3F-29F3-8375-7F09C4C9BE3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C6A2DE4E-73D8-6D1F-EF57-27B5D60D56DD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CE41D9A5-2E1F-DAB4-CCF3-653D69748ABC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7403908F-2A54-8DD9-F571-EC755097EB78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C3CA21AC-06E5-3E11-B058-8A6D57F95975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6006349D-9255-C6CF-0CEB-542A8C775A99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D1FEECFB-EF3C-ADF1-A057-F74B1B965D3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84F31937-8CE6-3636-594B-0B80A2B4B6CB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63EBE285-822D-541A-BB97-8E64393509E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A67E1BAC-AD51-FA08-57B1-DE663171129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F7929E31-C0F2-8682-D14F-2DD68A766F98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5280" y="467"/>
            <a:chExt cx="23155" cy="986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49388E7C-0195-8599-7A2A-D9A6F5534119}"/>
                </a:ext>
              </a:extLst>
            </p:cNvPr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723B4B41-8EC9-1BF3-E3C1-F61D71D381A1}"/>
                </a:ext>
              </a:extLst>
            </p:cNvPr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C0D32CF5-6E40-25B8-C7EB-62018B63A9FF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67E3B7C5-E138-D3EF-18CB-17A119551D57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B1BC04E9-14F7-564E-91EE-12A6AA13B291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9AD4D672-D01D-E24E-8DE5-ABCD90DDBB73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CC2F6014-2C0F-CD8C-1FE8-D63E0370B101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7C9CD411-0BFC-62B3-D754-AE2362E57EC4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E10EBD1B-6202-F772-E45F-0005D5B9DC98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3BF3BFBA-E1CD-D6A2-3324-2A61354072D0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C29CCE36-753E-CD8F-C011-5FDF77182C83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DBB6F688-8969-9884-FBE6-5FF7A2517DD2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4CC09B3B-F293-243B-E962-1D7B7AEA81D3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BA664E21-C4BD-FB4C-F771-E5DF4D80D48F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689817FA-20F0-DC88-27F0-3AEF4CB1754F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6FBC8A10-B1AF-5910-C309-0687C011EC33}"/>
              </a:ext>
            </a:extLst>
          </p:cNvPr>
          <p:cNvSpPr/>
          <p:nvPr/>
        </p:nvSpPr>
        <p:spPr>
          <a:xfrm>
            <a:off x="1131529" y="583156"/>
            <a:ext cx="9575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kể tên một số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tháp Chăm-pa.</a:t>
            </a:r>
            <a:endParaRPr lang="vi-VN" sz="4000" b="1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B4C14-BB7B-197E-C385-439D30B5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24" y="2222814"/>
            <a:ext cx="4017620" cy="2664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6B46E9-6882-CC8D-7025-C9D74E08BBBB}"/>
              </a:ext>
            </a:extLst>
          </p:cNvPr>
          <p:cNvSpPr/>
          <p:nvPr/>
        </p:nvSpPr>
        <p:spPr>
          <a:xfrm>
            <a:off x="734444" y="5029254"/>
            <a:ext cx="4851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Khu đền tháp Mỹ Sơn</a:t>
            </a:r>
            <a:endParaRPr lang="vi-VN" sz="32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6D7FC-F6D3-7E6A-5B1C-88C4E0900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01" y="2273137"/>
            <a:ext cx="4165973" cy="2603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291CD1-031B-4421-35CC-D16D533B7DCD}"/>
              </a:ext>
            </a:extLst>
          </p:cNvPr>
          <p:cNvSpPr/>
          <p:nvPr/>
        </p:nvSpPr>
        <p:spPr>
          <a:xfrm>
            <a:off x="5921333" y="5042496"/>
            <a:ext cx="4851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Tháp Bà Pô Na-ga</a:t>
            </a:r>
            <a:endParaRPr lang="vi-VN" sz="32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1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3828112"/>
            <a:ext cx="4785217" cy="3190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08" y="3762124"/>
            <a:ext cx="4785216" cy="3190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0" y="2298771"/>
            <a:ext cx="1964048" cy="4559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8947" y="1359320"/>
            <a:ext cx="4590474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UTM Futura Extra" panose="02040603050506020204" pitchFamily="18" charset="0"/>
                <a:cs typeface="Arial" panose="020B0604020202020204" pitchFamily="34" charset="0"/>
              </a:rPr>
              <a:t>BẢO TÀNG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1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02660-B4D9-4A4C-6AB6-570B606AC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>
            <a:extLst>
              <a:ext uri="{FF2B5EF4-FFF2-40B4-BE49-F238E27FC236}">
                <a16:creationId xmlns:a16="http://schemas.microsoft.com/office/drawing/2014/main" id="{1BC39C4D-6919-0BF6-03CE-E060E1C22F8C}"/>
              </a:ext>
            </a:extLst>
          </p:cNvPr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BD831E1-1C19-E944-82DF-65488574BAB3}"/>
              </a:ext>
            </a:extLst>
          </p:cNvPr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E08BB2B9-9822-00E3-5BBC-38D4AE689F70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D17D6216-818C-1D05-9BE4-4AC36F742CB5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88AB3953-DD5A-318D-8B8B-00733F0A1852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E0325A0C-0666-F150-E97F-EF7CFE5BEC9F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8904FD57-E569-3B32-5B43-6A200F25B35B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97C1ACF6-105E-EFC8-C9A2-7009FB4E53B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4465C1D6-9708-7245-56C7-200A21ECD595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9C7EE774-0A28-BA50-9449-30A139612E09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19C781EF-1295-47E4-CFBE-381C09AEA117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0F78E07E-8390-B13E-DA98-387D33C92C8F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D359DE48-D590-1D3A-5756-A8CD02ECAD70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F13E202D-1FE1-25D0-57D5-FF06626D2491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540209AC-DF84-F12A-5576-AC6F476D0C12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7AD2E129-2C46-91E9-3100-06C3EAB41EAB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28AFEC66-F90E-BF48-656E-9949F9B102EC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49801038-40A7-5E6F-3424-4030C80DDDF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EF3E8CE0-E7F8-86C0-A3F2-69EB42F135FA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AF36BBFB-B06D-5B18-5B36-5B8F1F0966EC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880842FB-AA70-D5A9-196E-097412E1FFCA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EF9629AE-B143-46FC-1926-1FC5E90DA03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D9F9766E-F498-E056-1E91-12D7A5729F4B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402AE542-F8D4-8E47-DF63-35A5EE3D5496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79946A08-4A78-7A36-2BAA-819BB1D3FAA3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CCE316DE-7E31-5F3D-92DE-31693F8367B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1079970A-8386-895A-6F20-C5D1E5AA9E3B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DF609C19-6B05-4D45-85AE-B49846BC9132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C35A8A1B-7013-4653-8ACA-EAEFB0B893BD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BF02342D-B137-24A8-B7A5-1401E0A1A5C2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1B8E5FA9-F13A-9482-C534-502C6FBB4F69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BF2F908C-F09C-367C-226E-8590474D7150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230A80A4-9C48-A406-A3D4-AD31617B0164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5280" y="467"/>
            <a:chExt cx="23155" cy="986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A82BF7DE-EC1F-515C-FD07-14C819B100FE}"/>
                </a:ext>
              </a:extLst>
            </p:cNvPr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2F4FECCB-5395-E787-E270-BE5B8F5F664C}"/>
                </a:ext>
              </a:extLst>
            </p:cNvPr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21526FD6-79FE-DBD2-361F-BB2254007D08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9301BEC5-C86E-F7F3-B711-3231216B25E5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583F1DD2-EC55-1139-7CAC-A47943BBDB9D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D2B1E731-CCB4-C9DE-A268-CCE680ACC52B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69B3AB79-77E7-6A1A-BA53-DDC784AEAD53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65B81287-46CD-7F4D-AA3A-B328F8A5A743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E6E38456-88B2-6F94-E2FA-018370287E17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325BF1E5-5B92-E61E-86B5-D02F0537FCD5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551E33EE-79AC-CDF9-456D-AB488BD3BC66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9A8EE28B-DFBB-B551-1B0A-092681F5F42C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FE027B8C-659C-F09A-AE27-0DEC3C86AF44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CC16A8BA-E5C3-A605-B462-1DBCB6604E7F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5960708D-91F3-AB91-A522-0DDA45D46AEA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A10A303-3F97-6649-B839-2F51980562B5}"/>
              </a:ext>
            </a:extLst>
          </p:cNvPr>
          <p:cNvSpPr/>
          <p:nvPr/>
        </p:nvSpPr>
        <p:spPr>
          <a:xfrm>
            <a:off x="1131529" y="583156"/>
            <a:ext cx="9575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kể tên một số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 tháp Chăm-pa.</a:t>
            </a:r>
            <a:endParaRPr lang="vi-VN" sz="4000" b="1" dirty="0" err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80E314-65E2-B457-7265-28C27532D955}"/>
              </a:ext>
            </a:extLst>
          </p:cNvPr>
          <p:cNvSpPr/>
          <p:nvPr/>
        </p:nvSpPr>
        <p:spPr>
          <a:xfrm>
            <a:off x="6104208" y="5042496"/>
            <a:ext cx="4851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Đền tháp Bánh Ít 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(tỉnh Bình Định)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9C988-1841-5EFE-BB76-B87EAAD69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17" y="2118102"/>
            <a:ext cx="4156384" cy="27670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A9A5E-EA7E-017F-552B-08C7A1FFD8E7}"/>
              </a:ext>
            </a:extLst>
          </p:cNvPr>
          <p:cNvSpPr txBox="1"/>
          <p:nvPr/>
        </p:nvSpPr>
        <p:spPr>
          <a:xfrm>
            <a:off x="1129262" y="5042496"/>
            <a:ext cx="4475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Đền tháp Pô Klong Ga-rai </a:t>
            </a:r>
          </a:p>
          <a:p>
            <a:pPr algn="ctr"/>
            <a:r>
              <a:rPr lang="en-US" sz="2400" b="1">
                <a:latin typeface="UTM Avo" panose="02040603050506020204" pitchFamily="18" charset="0"/>
              </a:rPr>
              <a:t>(tỉnh Ninh Thuận)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50896-6EC6-A569-623B-20D42CD9A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8" y="2092384"/>
            <a:ext cx="4223542" cy="28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8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/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/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/>
          <p:cNvGrpSpPr/>
          <p:nvPr/>
        </p:nvGrpSpPr>
        <p:grpSpPr>
          <a:xfrm>
            <a:off x="-635" y="296545"/>
            <a:ext cx="12192000" cy="6264910"/>
            <a:chOff x="-5280" y="467"/>
            <a:chExt cx="23155" cy="9866"/>
          </a:xfrm>
        </p:grpSpPr>
        <p:sp>
          <p:nvSpPr>
            <p:cNvPr id="13" name="圆角矩形 12"/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273425" y="399415"/>
            <a:ext cx="5645785" cy="6059170"/>
            <a:chOff x="5155" y="667"/>
            <a:chExt cx="8891" cy="9542"/>
          </a:xfrm>
        </p:grpSpPr>
        <p:sp>
          <p:nvSpPr>
            <p:cNvPr id="54" name="任意多边形: 形状 19"/>
            <p:cNvSpPr/>
            <p:nvPr/>
          </p:nvSpPr>
          <p:spPr>
            <a:xfrm>
              <a:off x="5155" y="667"/>
              <a:ext cx="8891" cy="1321"/>
            </a:xfrm>
            <a:custGeom>
              <a:avLst/>
              <a:gdLst>
                <a:gd name="connsiteX0" fmla="*/ 0 w 5645924"/>
                <a:gd name="connsiteY0" fmla="*/ 0 h 838684"/>
                <a:gd name="connsiteX1" fmla="*/ 5645924 w 5645924"/>
                <a:gd name="connsiteY1" fmla="*/ 0 h 838684"/>
                <a:gd name="connsiteX2" fmla="*/ 5640599 w 5645924"/>
                <a:gd name="connsiteY2" fmla="*/ 12553 h 838684"/>
                <a:gd name="connsiteX3" fmla="*/ 2822962 w 5645924"/>
                <a:gd name="connsiteY3" fmla="*/ 838684 h 838684"/>
                <a:gd name="connsiteX4" fmla="*/ 5326 w 5645924"/>
                <a:gd name="connsiteY4" fmla="*/ 12553 h 83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5924" h="838684">
                  <a:moveTo>
                    <a:pt x="0" y="0"/>
                  </a:moveTo>
                  <a:lnTo>
                    <a:pt x="5645924" y="0"/>
                  </a:lnTo>
                  <a:lnTo>
                    <a:pt x="5640599" y="12553"/>
                  </a:lnTo>
                  <a:cubicBezTo>
                    <a:pt x="5372416" y="484025"/>
                    <a:pt x="4212819" y="838684"/>
                    <a:pt x="2822962" y="838684"/>
                  </a:cubicBezTo>
                  <a:cubicBezTo>
                    <a:pt x="1433105" y="838684"/>
                    <a:pt x="273508" y="484025"/>
                    <a:pt x="5326" y="12553"/>
                  </a:cubicBezTo>
                  <a:close/>
                </a:path>
              </a:pathLst>
            </a:custGeom>
            <a:solidFill>
              <a:srgbClr val="6B7FFF"/>
            </a:solidFill>
            <a:ln w="15875" cmpd="sng">
              <a:solidFill>
                <a:srgbClr val="3A4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任意多边形: 形状 19"/>
            <p:cNvSpPr/>
            <p:nvPr/>
          </p:nvSpPr>
          <p:spPr>
            <a:xfrm flipV="1">
              <a:off x="5155" y="8888"/>
              <a:ext cx="8891" cy="1321"/>
            </a:xfrm>
            <a:custGeom>
              <a:avLst/>
              <a:gdLst>
                <a:gd name="connsiteX0" fmla="*/ 0 w 5645924"/>
                <a:gd name="connsiteY0" fmla="*/ 0 h 838684"/>
                <a:gd name="connsiteX1" fmla="*/ 5645924 w 5645924"/>
                <a:gd name="connsiteY1" fmla="*/ 0 h 838684"/>
                <a:gd name="connsiteX2" fmla="*/ 5640599 w 5645924"/>
                <a:gd name="connsiteY2" fmla="*/ 12553 h 838684"/>
                <a:gd name="connsiteX3" fmla="*/ 2822962 w 5645924"/>
                <a:gd name="connsiteY3" fmla="*/ 838684 h 838684"/>
                <a:gd name="connsiteX4" fmla="*/ 5326 w 5645924"/>
                <a:gd name="connsiteY4" fmla="*/ 12553 h 83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5924" h="838684">
                  <a:moveTo>
                    <a:pt x="0" y="0"/>
                  </a:moveTo>
                  <a:lnTo>
                    <a:pt x="5645924" y="0"/>
                  </a:lnTo>
                  <a:lnTo>
                    <a:pt x="5640599" y="12553"/>
                  </a:lnTo>
                  <a:cubicBezTo>
                    <a:pt x="5372416" y="484025"/>
                    <a:pt x="4212819" y="838684"/>
                    <a:pt x="2822962" y="838684"/>
                  </a:cubicBezTo>
                  <a:cubicBezTo>
                    <a:pt x="1433105" y="838684"/>
                    <a:pt x="273508" y="484025"/>
                    <a:pt x="5326" y="12553"/>
                  </a:cubicBezTo>
                  <a:close/>
                </a:path>
              </a:pathLst>
            </a:custGeom>
            <a:solidFill>
              <a:srgbClr val="FFCE00"/>
            </a:solidFill>
            <a:ln w="15875" cmpd="sng">
              <a:solidFill>
                <a:srgbClr val="3A4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32598" y="326072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4" name="组合 43"/>
          <p:cNvGrpSpPr/>
          <p:nvPr/>
        </p:nvGrpSpPr>
        <p:grpSpPr>
          <a:xfrm>
            <a:off x="3094572" y="1365250"/>
            <a:ext cx="2874010" cy="4321175"/>
            <a:chOff x="1566" y="2107"/>
            <a:chExt cx="4526" cy="6805"/>
          </a:xfrm>
        </p:grpSpPr>
        <p:sp>
          <p:nvSpPr>
            <p:cNvPr id="46" name="圆角矩形 45"/>
            <p:cNvSpPr/>
            <p:nvPr/>
          </p:nvSpPr>
          <p:spPr>
            <a:xfrm>
              <a:off x="1566" y="2107"/>
              <a:ext cx="4526" cy="6805"/>
            </a:xfrm>
            <a:prstGeom prst="roundRect">
              <a:avLst/>
            </a:prstGeom>
            <a:solidFill>
              <a:srgbClr val="FF9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….</a:t>
              </a:r>
              <a:endParaRPr lang="zh-CN" altLang="en-US" sz="48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736" y="2286"/>
              <a:ext cx="4189" cy="6425"/>
            </a:xfrm>
            <a:prstGeom prst="roundRect">
              <a:avLst/>
            </a:prstGeom>
            <a:noFill/>
            <a:ln w="12700" cmpd="sng">
              <a:solidFill>
                <a:schemeClr val="tx1"/>
              </a:solidFill>
              <a:prstDash val="lg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DC0B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462558" y="1372685"/>
            <a:ext cx="2874010" cy="4321175"/>
            <a:chOff x="1566" y="2107"/>
            <a:chExt cx="4526" cy="6805"/>
          </a:xfrm>
        </p:grpSpPr>
        <p:sp>
          <p:nvSpPr>
            <p:cNvPr id="65" name="圆角矩形 64"/>
            <p:cNvSpPr/>
            <p:nvPr/>
          </p:nvSpPr>
          <p:spPr>
            <a:xfrm>
              <a:off x="1566" y="2107"/>
              <a:ext cx="4526" cy="6805"/>
            </a:xfrm>
            <a:prstGeom prst="roundRect">
              <a:avLst/>
            </a:prstGeom>
            <a:solidFill>
              <a:srgbClr val="6B7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800" b="1"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…</a:t>
              </a:r>
              <a:endParaRPr lang="zh-CN" altLang="en-US" sz="48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1736" y="2286"/>
              <a:ext cx="4189" cy="6425"/>
            </a:xfrm>
            <a:prstGeom prst="roundRect">
              <a:avLst/>
            </a:prstGeom>
            <a:noFill/>
            <a:ln w="12700" cmpd="sng">
              <a:solidFill>
                <a:schemeClr val="tx1"/>
              </a:solidFill>
              <a:prstDash val="lg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DC0B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73980" y="398263"/>
            <a:ext cx="20826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Dặn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 dò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0" y="3828112"/>
            <a:ext cx="4785217" cy="3190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08" y="3762124"/>
            <a:ext cx="4785216" cy="3190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60" y="2298771"/>
            <a:ext cx="1964048" cy="45592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9798" y="1356400"/>
            <a:ext cx="4590474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UTM Futura Extra" panose="02040603050506020204" pitchFamily="18" charset="0"/>
                <a:cs typeface="Arial" panose="020B0604020202020204" pitchFamily="34" charset="0"/>
              </a:rPr>
              <a:t>BẢO TÀNG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UTM Futura Ext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/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/>
          <p:cNvGrpSpPr/>
          <p:nvPr/>
        </p:nvGrpSpPr>
        <p:grpSpPr>
          <a:xfrm>
            <a:off x="9784715" y="42608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/>
          <p:cNvGrpSpPr/>
          <p:nvPr/>
        </p:nvGrpSpPr>
        <p:grpSpPr>
          <a:xfrm>
            <a:off x="-3367405" y="296545"/>
            <a:ext cx="14702790" cy="6264910"/>
            <a:chOff x="-5280" y="467"/>
            <a:chExt cx="23154" cy="9866"/>
          </a:xfrm>
        </p:grpSpPr>
        <p:sp>
          <p:nvSpPr>
            <p:cNvPr id="13" name="圆角矩形 12"/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-4701" y="667"/>
              <a:ext cx="22378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1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5" y="586740"/>
            <a:ext cx="10447550" cy="353028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70" y="3641337"/>
            <a:ext cx="7822376" cy="2748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 animBg="1"/>
      <p:bldP spid="1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54267" y="573391"/>
            <a:ext cx="904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PHÒNG TRƯNG BÀY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24F77-BD7F-9C8B-030E-DA6A70631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1124573"/>
            <a:ext cx="8825948" cy="4602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5066" y="5571954"/>
            <a:ext cx="12862132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905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Colossalis" panose="02040603050506020204" pitchFamily="18" charset="0"/>
                <a:cs typeface="Arial" panose="020B0604020202020204" pitchFamily="34" charset="0"/>
              </a:rPr>
              <a:t>ĐẤT NƯỚC VÀ CON NGƯỜI VIỆT NAM</a:t>
            </a:r>
            <a:endParaRPr lang="en-US" sz="5400" dirty="0">
              <a:ln w="19050"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Colossalis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59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/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08042" y="418576"/>
            <a:ext cx="7041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tiếp giáp </a:t>
            </a:r>
            <a:r>
              <a:rPr lang="en-US" sz="4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quốc gia nào sau đây?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54571" y="2035525"/>
            <a:ext cx="5665526" cy="590819"/>
            <a:chOff x="1830705" y="2160587"/>
            <a:chExt cx="5665526" cy="590819"/>
          </a:xfrm>
        </p:grpSpPr>
        <p:sp>
          <p:nvSpPr>
            <p:cNvPr id="30" name="圆角矩形 29"/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90876" y="216663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Quốc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74193" y="3687150"/>
            <a:ext cx="5645904" cy="584775"/>
            <a:chOff x="6390233" y="2023692"/>
            <a:chExt cx="5645904" cy="584775"/>
          </a:xfrm>
        </p:grpSpPr>
        <p:sp>
          <p:nvSpPr>
            <p:cNvPr id="11" name="圆角矩形 10"/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</a:rPr>
                <a:t>C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830782" y="2023692"/>
              <a:ext cx="5205355" cy="584775"/>
            </a:xfrm>
            <a:prstGeom prst="rect">
              <a:avLst/>
            </a:prstGeom>
            <a:noFill/>
            <a:ln w="15875" cmpd="sng">
              <a:noFill/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Lào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4571" y="2871861"/>
            <a:ext cx="5674728" cy="584775"/>
            <a:chOff x="954571" y="2871861"/>
            <a:chExt cx="5674728" cy="584775"/>
          </a:xfrm>
        </p:grpSpPr>
        <p:sp>
          <p:nvSpPr>
            <p:cNvPr id="40" name="圆角矩形 39"/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423944" y="287186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 Lan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74193" y="4502017"/>
            <a:ext cx="5687675" cy="592469"/>
            <a:chOff x="6399435" y="2832821"/>
            <a:chExt cx="5687675" cy="592469"/>
          </a:xfrm>
        </p:grpSpPr>
        <p:sp>
          <p:nvSpPr>
            <p:cNvPr id="35" name="圆角矩形 34"/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81755" y="283282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Cam-pu-chia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35AD18-4FAC-151A-94F3-B7D81FBFCD45}"/>
              </a:ext>
            </a:extLst>
          </p:cNvPr>
          <p:cNvSpPr txBox="1"/>
          <p:nvPr/>
        </p:nvSpPr>
        <p:spPr>
          <a:xfrm>
            <a:off x="1053752" y="4455715"/>
            <a:ext cx="61764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tx1"/>
                </a:solidFill>
                <a:latin typeface="UTM Avo" panose="02040603050506020204" pitchFamily="18" charset="0"/>
              </a:rPr>
              <a:t>Các quốc gia tiếp giáp với nước ta là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</a:rPr>
              <a:t>Trung Quốc (ở phía Bắc), Lào và Cam-pu-chia (ở phía Tây).</a:t>
            </a:r>
          </a:p>
        </p:txBody>
      </p:sp>
      <p:pic>
        <p:nvPicPr>
          <p:cNvPr id="5" name="Picture 4" descr="A map of the country&#10;&#10;Description automatically generated">
            <a:extLst>
              <a:ext uri="{FF2B5EF4-FFF2-40B4-BE49-F238E27FC236}">
                <a16:creationId xmlns:a16="http://schemas.microsoft.com/office/drawing/2014/main" id="{8BDFD93A-0E77-1F09-BB4F-0CA94D62D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50" y="1713767"/>
            <a:ext cx="3481401" cy="4792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1BF46-467D-49A2-5ABB-99067CF61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流程图: 手动输入 115">
            <a:extLst>
              <a:ext uri="{FF2B5EF4-FFF2-40B4-BE49-F238E27FC236}">
                <a16:creationId xmlns:a16="http://schemas.microsoft.com/office/drawing/2014/main" id="{4603FA5F-F113-9C94-E074-4571AD1E87E0}"/>
              </a:ext>
            </a:extLst>
          </p:cNvPr>
          <p:cNvSpPr/>
          <p:nvPr/>
        </p:nvSpPr>
        <p:spPr>
          <a:xfrm rot="5400000" flipV="1">
            <a:off x="4630420" y="-701040"/>
            <a:ext cx="6858635" cy="8260715"/>
          </a:xfrm>
          <a:prstGeom prst="flowChartManualInput">
            <a:avLst/>
          </a:prstGeom>
          <a:solidFill>
            <a:srgbClr val="6B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8A6DA62-A093-8641-DD3A-544C56E74D42}"/>
              </a:ext>
            </a:extLst>
          </p:cNvPr>
          <p:cNvGrpSpPr/>
          <p:nvPr/>
        </p:nvGrpSpPr>
        <p:grpSpPr>
          <a:xfrm>
            <a:off x="10041890" y="296545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FD8917EE-B599-66F0-04CC-814D4915F3AD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AF158D72-9D9B-80C2-5E1C-72EC2AED8AD5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ECCABAB4-74F3-2811-262D-775D6B2B433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0DCF3654-AD89-9FF9-5EF4-BBB7D258F677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B0C2EE31-2C91-7C5A-5F2C-8210A11E188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F4F8DC50-1F43-5A5E-9AE0-AF4CE885734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40B22759-237A-8AA3-3D3D-C8B3BC01E84A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E34E4735-4742-1FE6-E232-4B7B3D0D3C4B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E9605FF9-C633-BC86-25B1-5263C3D54C4A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C489D172-F880-65B4-001A-839CC9C1DBD6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B52C06D1-61EE-542C-EDF7-D8EBBA5720AD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06CA13A4-11D5-8ABE-CE92-6823935340D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067700F7-C8C4-B1D6-B072-68EC21475048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BA805475-D9F1-B9FC-7127-CB3F3FC9C3E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13B108D2-89BA-4915-3FB7-BE51345B8EE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91DE0692-8DE5-69CE-BD2D-84CFA5C037F4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7F18B18E-E3DA-9578-0A07-23C65C704D22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98592DD3-5A2F-5559-D76B-E71F4382875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B6058F4A-D12B-ABD6-6DD5-F6FDA2DA9D08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3E243E4B-FDDE-D100-6898-C1D6909AFA91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09BFBE5D-9681-226C-03E5-0FC3DBCCE137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A6A8C8F4-DEF1-A649-FF3C-1CB2DAB2DBFC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A8F2C0AE-D501-79D5-2087-257FB723AE72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196749D-165E-49BF-219B-ACBC15569E08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E376D4FB-EBC9-5D4E-276B-561FF3D84260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4E9BD2F-472D-FF0C-7263-1B5AFF522B41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83DAEE3B-8B38-98EE-E884-730C26BEBCDF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3BE27350-E9DC-4ACE-80B4-968EFCABF646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F7FB1557-DE54-D9DF-F21F-7FDF98F22A3B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BC04AF5C-DD99-562C-ABEA-668D3EE641CB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8F4356D5-DDB8-491C-E7BD-8D2A22334ED7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5280" y="467"/>
            <a:chExt cx="23155" cy="9866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EC7E7D57-03D3-964B-6546-71B99DE85C6D}"/>
                </a:ext>
              </a:extLst>
            </p:cNvPr>
            <p:cNvSpPr/>
            <p:nvPr/>
          </p:nvSpPr>
          <p:spPr>
            <a:xfrm>
              <a:off x="-5280" y="467"/>
              <a:ext cx="23155" cy="98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56335A37-4C32-50D5-F2EE-92AAE683A4E0}"/>
                </a:ext>
              </a:extLst>
            </p:cNvPr>
            <p:cNvSpPr/>
            <p:nvPr/>
          </p:nvSpPr>
          <p:spPr>
            <a:xfrm>
              <a:off x="-4955" y="667"/>
              <a:ext cx="22632" cy="953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任意多边形: 形状 19">
            <a:extLst>
              <a:ext uri="{FF2B5EF4-FFF2-40B4-BE49-F238E27FC236}">
                <a16:creationId xmlns:a16="http://schemas.microsoft.com/office/drawing/2014/main" id="{3A36FCA3-3D7F-63A4-27DC-17118DAF7B90}"/>
              </a:ext>
            </a:extLst>
          </p:cNvPr>
          <p:cNvSpPr/>
          <p:nvPr/>
        </p:nvSpPr>
        <p:spPr>
          <a:xfrm>
            <a:off x="3273425" y="399415"/>
            <a:ext cx="5645785" cy="838835"/>
          </a:xfrm>
          <a:custGeom>
            <a:avLst/>
            <a:gdLst>
              <a:gd name="connsiteX0" fmla="*/ 0 w 5645924"/>
              <a:gd name="connsiteY0" fmla="*/ 0 h 838684"/>
              <a:gd name="connsiteX1" fmla="*/ 5645924 w 5645924"/>
              <a:gd name="connsiteY1" fmla="*/ 0 h 838684"/>
              <a:gd name="connsiteX2" fmla="*/ 5640599 w 5645924"/>
              <a:gd name="connsiteY2" fmla="*/ 12553 h 838684"/>
              <a:gd name="connsiteX3" fmla="*/ 2822962 w 5645924"/>
              <a:gd name="connsiteY3" fmla="*/ 838684 h 838684"/>
              <a:gd name="connsiteX4" fmla="*/ 5326 w 5645924"/>
              <a:gd name="connsiteY4" fmla="*/ 12553 h 83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5924" h="838684">
                <a:moveTo>
                  <a:pt x="0" y="0"/>
                </a:moveTo>
                <a:lnTo>
                  <a:pt x="5645924" y="0"/>
                </a:lnTo>
                <a:lnTo>
                  <a:pt x="5640599" y="12553"/>
                </a:lnTo>
                <a:cubicBezTo>
                  <a:pt x="5372416" y="484025"/>
                  <a:pt x="4212819" y="838684"/>
                  <a:pt x="2822962" y="838684"/>
                </a:cubicBezTo>
                <a:cubicBezTo>
                  <a:pt x="1433105" y="838684"/>
                  <a:pt x="273508" y="484025"/>
                  <a:pt x="5326" y="12553"/>
                </a:cubicBezTo>
                <a:close/>
              </a:path>
            </a:pathLst>
          </a:custGeom>
          <a:solidFill>
            <a:srgbClr val="6B7FFF"/>
          </a:solidFill>
          <a:ln w="15875" cmpd="sng">
            <a:solidFill>
              <a:srgbClr val="3A4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DE8D2EE6-C48A-C528-5C00-F45C62FA5967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5942459D-288F-A37B-A997-5EAFE38CA936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03A621B5-DF6F-A656-303F-70322BCA10D2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C3AE5118-3DFF-7631-EF94-90ED76BE48E6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DA841D54-E2D8-D6AC-924E-27DA3191C014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BDCA6EDF-C04A-BE57-A352-ACB2D94B440E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4534FF82-58EC-4ECC-0C79-C747E3343287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E3566335-11BE-3DBD-2122-598AFF1C6D7E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DD793D81-0E5D-B27D-AD74-3BD5F0612DE0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2D65072F-A079-03BC-1DEA-CECE8FE5B6CA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21EFA4AE-6616-C057-5D55-1EC4FBD0A724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2E4845E9-DAA2-704F-77E9-AFD5EDFB3A13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8FC11F88-46CD-AAF8-88CE-9DBA46B3EF3D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8DC78200-1464-2F84-25AD-094D17CEA021}"/>
              </a:ext>
            </a:extLst>
          </p:cNvPr>
          <p:cNvSpPr/>
          <p:nvPr/>
        </p:nvSpPr>
        <p:spPr>
          <a:xfrm>
            <a:off x="993765" y="1230342"/>
            <a:ext cx="10492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Việt Nam bao gồm những phần nào?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8C3E59-D543-5BF0-9D79-C393C9FC6F87}"/>
              </a:ext>
            </a:extLst>
          </p:cNvPr>
          <p:cNvGrpSpPr/>
          <p:nvPr/>
        </p:nvGrpSpPr>
        <p:grpSpPr>
          <a:xfrm>
            <a:off x="387861" y="3975151"/>
            <a:ext cx="6972661" cy="591454"/>
            <a:chOff x="6390233" y="2013015"/>
            <a:chExt cx="6972661" cy="591454"/>
          </a:xfrm>
        </p:grpSpPr>
        <p:sp>
          <p:nvSpPr>
            <p:cNvPr id="3" name="圆角矩形 10">
              <a:extLst>
                <a:ext uri="{FF2B5EF4-FFF2-40B4-BE49-F238E27FC236}">
                  <a16:creationId xmlns:a16="http://schemas.microsoft.com/office/drawing/2014/main" id="{90B74241-ABB3-895B-4771-04EC58E74889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3A6394-8F13-2372-98A8-6C402398ACB2}"/>
                </a:ext>
              </a:extLst>
            </p:cNvPr>
            <p:cNvSpPr txBox="1"/>
            <p:nvPr/>
          </p:nvSpPr>
          <p:spPr>
            <a:xfrm>
              <a:off x="7018072" y="2013015"/>
              <a:ext cx="63448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 đất, vùng biển, vùng trời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EB690E-CF31-8E4D-995A-51149690F20E}"/>
              </a:ext>
            </a:extLst>
          </p:cNvPr>
          <p:cNvGrpSpPr/>
          <p:nvPr/>
        </p:nvGrpSpPr>
        <p:grpSpPr>
          <a:xfrm>
            <a:off x="1314969" y="3181642"/>
            <a:ext cx="5533484" cy="619782"/>
            <a:chOff x="954571" y="2876232"/>
            <a:chExt cx="5533484" cy="619782"/>
          </a:xfrm>
        </p:grpSpPr>
        <p:sp>
          <p:nvSpPr>
            <p:cNvPr id="6" name="圆角矩形 39">
              <a:extLst>
                <a:ext uri="{FF2B5EF4-FFF2-40B4-BE49-F238E27FC236}">
                  <a16:creationId xmlns:a16="http://schemas.microsoft.com/office/drawing/2014/main" id="{B13958B9-313B-C98C-36CE-D7697824CFB8}"/>
                </a:ext>
              </a:extLst>
            </p:cNvPr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938701-255B-347D-2AE2-9F0913B99B86}"/>
                </a:ext>
              </a:extLst>
            </p:cNvPr>
            <p:cNvSpPr txBox="1"/>
            <p:nvPr/>
          </p:nvSpPr>
          <p:spPr>
            <a:xfrm>
              <a:off x="1282700" y="2911239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 biển, vùng mây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12E5259-0F96-1262-4014-9BDC7F150CD9}"/>
              </a:ext>
            </a:extLst>
          </p:cNvPr>
          <p:cNvGrpSpPr/>
          <p:nvPr/>
        </p:nvGrpSpPr>
        <p:grpSpPr>
          <a:xfrm>
            <a:off x="1314969" y="4799943"/>
            <a:ext cx="6905169" cy="613517"/>
            <a:chOff x="6399435" y="2811773"/>
            <a:chExt cx="6905169" cy="613517"/>
          </a:xfrm>
        </p:grpSpPr>
        <p:sp>
          <p:nvSpPr>
            <p:cNvPr id="9" name="圆角矩形 34">
              <a:extLst>
                <a:ext uri="{FF2B5EF4-FFF2-40B4-BE49-F238E27FC236}">
                  <a16:creationId xmlns:a16="http://schemas.microsoft.com/office/drawing/2014/main" id="{6EF297E9-82DD-D262-6415-182790B3EB11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44DE7D-66F6-A4C9-ED30-309500DF34E6}"/>
                </a:ext>
              </a:extLst>
            </p:cNvPr>
            <p:cNvSpPr txBox="1"/>
            <p:nvPr/>
          </p:nvSpPr>
          <p:spPr>
            <a:xfrm>
              <a:off x="6982305" y="2811773"/>
              <a:ext cx="63222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 đất, vùng sông, vùng hồ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EA662C-F9E2-5402-19E9-68010288FDCE}"/>
              </a:ext>
            </a:extLst>
          </p:cNvPr>
          <p:cNvGrpSpPr/>
          <p:nvPr/>
        </p:nvGrpSpPr>
        <p:grpSpPr>
          <a:xfrm>
            <a:off x="387861" y="2397344"/>
            <a:ext cx="5665526" cy="590819"/>
            <a:chOff x="1830705" y="2160587"/>
            <a:chExt cx="5665526" cy="590819"/>
          </a:xfrm>
        </p:grpSpPr>
        <p:sp>
          <p:nvSpPr>
            <p:cNvPr id="12" name="圆角矩形 29">
              <a:extLst>
                <a:ext uri="{FF2B5EF4-FFF2-40B4-BE49-F238E27FC236}">
                  <a16:creationId xmlns:a16="http://schemas.microsoft.com/office/drawing/2014/main" id="{F57E66B2-8A01-6AE5-B7D9-A88A27239EA8}"/>
                </a:ext>
              </a:extLst>
            </p:cNvPr>
            <p:cNvSpPr/>
            <p:nvPr/>
          </p:nvSpPr>
          <p:spPr>
            <a:xfrm>
              <a:off x="1830705" y="2160587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BCD1F0-43F5-D79A-A4EC-A3A9594D47DF}"/>
                </a:ext>
              </a:extLst>
            </p:cNvPr>
            <p:cNvSpPr txBox="1"/>
            <p:nvPr/>
          </p:nvSpPr>
          <p:spPr>
            <a:xfrm>
              <a:off x="2290876" y="2166631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 đất, vùng biển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B8B09D6-5F47-AEE6-4EE7-AEB1E3DB6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2592" r="1474" b="15848"/>
          <a:stretch/>
        </p:blipFill>
        <p:spPr>
          <a:xfrm>
            <a:off x="8080983" y="1830884"/>
            <a:ext cx="2984867" cy="44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8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/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/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/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/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/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/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/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/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/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/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/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/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/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47439" y="3802097"/>
            <a:ext cx="5205355" cy="591602"/>
            <a:chOff x="6063484" y="2025349"/>
            <a:chExt cx="5205355" cy="591602"/>
          </a:xfrm>
        </p:grpSpPr>
        <p:sp>
          <p:nvSpPr>
            <p:cNvPr id="11" name="圆角矩形 10"/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63484" y="2032176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 Nẵng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974188" y="2987058"/>
            <a:ext cx="4224068" cy="619782"/>
            <a:chOff x="954571" y="2876232"/>
            <a:chExt cx="4224068" cy="619782"/>
          </a:xfrm>
        </p:grpSpPr>
        <p:sp>
          <p:nvSpPr>
            <p:cNvPr id="40" name="圆角矩形 39"/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60654" y="2911239"/>
              <a:ext cx="3617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 Hồ Chí Minh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4188" y="4634101"/>
            <a:ext cx="4033550" cy="584775"/>
            <a:chOff x="6399435" y="2840515"/>
            <a:chExt cx="4033550" cy="584775"/>
          </a:xfrm>
        </p:grpSpPr>
        <p:sp>
          <p:nvSpPr>
            <p:cNvPr id="35" name="圆角矩形 34"/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17741" y="2840515"/>
              <a:ext cx="3515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Huế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47439" y="2179951"/>
            <a:ext cx="5205355" cy="598733"/>
            <a:chOff x="2431064" y="2137778"/>
            <a:chExt cx="5205355" cy="598733"/>
          </a:xfrm>
        </p:grpSpPr>
        <p:sp>
          <p:nvSpPr>
            <p:cNvPr id="30" name="圆角矩形 29"/>
            <p:cNvSpPr/>
            <p:nvPr/>
          </p:nvSpPr>
          <p:spPr>
            <a:xfrm>
              <a:off x="2757813" y="2158026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431064" y="2137778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 Nội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45829" y="478476"/>
            <a:ext cx="849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phố nào sau đây là thủ đô của nước Việt Nam?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C8ABE-9D5E-A24C-B026-C85EECAF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8" y="2027863"/>
            <a:ext cx="6022062" cy="36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12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8CC15-1AC5-1D42-92F9-32DA50B7E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4493C921-5EA3-632E-F842-174397151F8E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DD779116-43B3-A3E7-D6BA-F84BDEF750FA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E57DBC7-9B46-DA54-7F1A-23ACA8C0BF72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368303D7-4AD3-FF58-F85F-28D9C425A166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7000F0BB-5405-396F-B3B7-12EB580CFBF1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782C05A2-AFAE-0FEE-65FD-3B464F012CC6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FDEE6018-122F-30E9-DA3E-2980236E50BA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5D9C1CA0-54B7-2CEF-8CA8-D46C2402DC3F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EB73585B-CCC4-B33C-28C8-A0782BD50EC9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92052C9D-1A84-BEF4-7FAB-F80E2E97DDC3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B0BD578C-A887-9EAC-3F85-DCE161D1ADC1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E63CDB53-9076-1BE9-27CE-C6ED084C7905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B3B67CAA-315A-99DE-51FA-4300D0535D44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887E75BA-22CB-2B1E-CF14-7BBD46861696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09F78F60-494D-08DF-9F57-6167B50D11D9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A1F1BCF6-C24D-053C-FB01-7E8B43727102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27B0F6D5-91E5-1378-1895-55DA14FD6096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50A73EE3-E7D3-7303-8659-2F47422FCCBA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70E6D83B-80F8-DEF2-17B9-F0E39B1676AF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61E9B77C-F548-CD6F-B563-BE7B52D139D4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231F0AB5-EBFF-BE3E-9195-97CEF22CCD4B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128EE072-D038-A9A2-ADD8-6DB7193818AD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062A360C-F83C-974D-D1CA-E0990CC0A3C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D6331161-475D-BF4A-25B4-DD460FBAE78E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8D061509-4D53-78CF-394A-60B52851D624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2FC361D3-8449-059C-E6B9-038CFBC7859D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FF1DAC47-21DF-98A4-CA40-85F6504CBA4D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AA99EE7D-A1DA-3132-348A-4F408CE711C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D68B27CD-4DCC-7B38-FE8A-76416F746DB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367A2D5D-8A35-C9F6-4C34-CDFABBC3B010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829711A1-9A38-90C7-9A54-57C00FA4F7D3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52BC95DF-FEFC-7D3C-7CEC-6D192A84CA1F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E48F69E7-3328-7C50-174A-E9229C7A04F1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A3019893-2257-CEB8-DEC3-AB795B8C5CA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099F65AD-F291-0A47-3227-72BA7CFFDABD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A3AD8534-E8E6-4385-AFAE-DA0957F7563A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BBB6639C-81DB-B6B8-EE39-DA7589888D6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50D34D02-A92D-8BF9-A051-4A954C3AD5E9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DF23C421-6977-187F-AB0D-BFC6B1CF731D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2463B143-46D8-B60D-DCFC-B09789C84766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64CEE402-134F-2157-42CE-BB0F982F33AD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948A683D-6115-9A90-54C7-040E55CE24C2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336C441-FDCF-3D1B-F29F-22D3DBDC99CD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D14068CD-4AF5-718C-88EA-7C31D0DF7B8F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33CF35-0724-F7C4-2348-49EA5D597BCC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8AE72C27-ADF3-D0BB-43AA-E2E654436EF9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A40A7FD1-7C44-0F4F-E9E1-3CA9D8B52FF9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78B34F-B995-55C5-D488-9409B4A4BF3A}"/>
              </a:ext>
            </a:extLst>
          </p:cNvPr>
          <p:cNvGrpSpPr/>
          <p:nvPr/>
        </p:nvGrpSpPr>
        <p:grpSpPr>
          <a:xfrm>
            <a:off x="6350742" y="2271604"/>
            <a:ext cx="5298044" cy="590262"/>
            <a:chOff x="6390233" y="2025349"/>
            <a:chExt cx="5298044" cy="590262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8BBBB18D-A499-0B09-7C9A-DC67FC663394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0F4559-63E9-BBC7-3DAD-677A3D98BFBB}"/>
                </a:ext>
              </a:extLst>
            </p:cNvPr>
            <p:cNvSpPr txBox="1"/>
            <p:nvPr/>
          </p:nvSpPr>
          <p:spPr>
            <a:xfrm>
              <a:off x="6482922" y="2030836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ven biển.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853771-6216-11CF-3597-B2BC8290E768}"/>
              </a:ext>
            </a:extLst>
          </p:cNvPr>
          <p:cNvGrpSpPr/>
          <p:nvPr/>
        </p:nvGrpSpPr>
        <p:grpSpPr>
          <a:xfrm>
            <a:off x="937886" y="3132590"/>
            <a:ext cx="4983308" cy="619782"/>
            <a:chOff x="954571" y="2876232"/>
            <a:chExt cx="4983308" cy="619782"/>
          </a:xfrm>
        </p:grpSpPr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DB487D1F-2DF9-33A2-3038-150330ED3B3D}"/>
                </a:ext>
              </a:extLst>
            </p:cNvPr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EF01714-A0FC-201F-F0A0-293490F070FE}"/>
                </a:ext>
              </a:extLst>
            </p:cNvPr>
            <p:cNvSpPr txBox="1"/>
            <p:nvPr/>
          </p:nvSpPr>
          <p:spPr>
            <a:xfrm>
              <a:off x="1810030" y="2911239"/>
              <a:ext cx="4127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đồng bằng.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E62D97-910D-8494-F13E-BD05D3E56C62}"/>
              </a:ext>
            </a:extLst>
          </p:cNvPr>
          <p:cNvGrpSpPr/>
          <p:nvPr/>
        </p:nvGrpSpPr>
        <p:grpSpPr>
          <a:xfrm>
            <a:off x="6350742" y="3266850"/>
            <a:ext cx="4971604" cy="587784"/>
            <a:chOff x="6399435" y="2837506"/>
            <a:chExt cx="4971604" cy="587784"/>
          </a:xfrm>
        </p:grpSpPr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8652DB83-D949-83D4-B13F-1C58280A99CA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C13494E-C34E-DDB4-F7F8-33B7EBB43814}"/>
                </a:ext>
              </a:extLst>
            </p:cNvPr>
            <p:cNvSpPr txBox="1"/>
            <p:nvPr/>
          </p:nvSpPr>
          <p:spPr>
            <a:xfrm>
              <a:off x="7155413" y="2837506"/>
              <a:ext cx="4215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nông thôn.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6C61E8-8101-B6A2-840F-A8FA01057CEE}"/>
              </a:ext>
            </a:extLst>
          </p:cNvPr>
          <p:cNvGrpSpPr/>
          <p:nvPr/>
        </p:nvGrpSpPr>
        <p:grpSpPr>
          <a:xfrm>
            <a:off x="937886" y="2177691"/>
            <a:ext cx="5325457" cy="584775"/>
            <a:chOff x="2757813" y="2156237"/>
            <a:chExt cx="5325457" cy="584775"/>
          </a:xfrm>
        </p:grpSpPr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FF4BEFC1-F2A5-E05B-4503-28F7592E8AC7}"/>
                </a:ext>
              </a:extLst>
            </p:cNvPr>
            <p:cNvSpPr/>
            <p:nvPr/>
          </p:nvSpPr>
          <p:spPr>
            <a:xfrm>
              <a:off x="2757813" y="2158026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DE5BB33-CD16-F2EF-DD49-5C56743D8B1C}"/>
                </a:ext>
              </a:extLst>
            </p:cNvPr>
            <p:cNvSpPr txBox="1"/>
            <p:nvPr/>
          </p:nvSpPr>
          <p:spPr>
            <a:xfrm>
              <a:off x="2877915" y="2156237"/>
              <a:ext cx="52053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miền núi.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1EBDE30-1845-71D8-64DC-DCF0ADB82BBA}"/>
              </a:ext>
            </a:extLst>
          </p:cNvPr>
          <p:cNvSpPr txBox="1"/>
          <p:nvPr/>
        </p:nvSpPr>
        <p:spPr>
          <a:xfrm>
            <a:off x="2378656" y="390869"/>
            <a:ext cx="7131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lớn dân cư Việt Nam tập trung ở đâu?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921BE-B46C-2780-456D-DEDC7D00B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68" y="4571352"/>
            <a:ext cx="5732314" cy="20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85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7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98A93-F976-8A77-F514-4BB128F79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>
            <a:extLst>
              <a:ext uri="{FF2B5EF4-FFF2-40B4-BE49-F238E27FC236}">
                <a16:creationId xmlns:a16="http://schemas.microsoft.com/office/drawing/2014/main" id="{FD8609FC-BB62-4CBE-5396-E04AE6B02A3C}"/>
              </a:ext>
            </a:extLst>
          </p:cNvPr>
          <p:cNvGrpSpPr/>
          <p:nvPr/>
        </p:nvGrpSpPr>
        <p:grpSpPr>
          <a:xfrm>
            <a:off x="476250" y="303530"/>
            <a:ext cx="11268075" cy="6249670"/>
            <a:chOff x="750" y="478"/>
            <a:chExt cx="17745" cy="9842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A0EC0A2F-3B6D-0DE9-D1E8-D09C2DD8AFF4}"/>
                </a:ext>
              </a:extLst>
            </p:cNvPr>
            <p:cNvGrpSpPr/>
            <p:nvPr/>
          </p:nvGrpSpPr>
          <p:grpSpPr>
            <a:xfrm>
              <a:off x="750" y="478"/>
              <a:ext cx="2133" cy="1957"/>
              <a:chOff x="750" y="478"/>
              <a:chExt cx="2133" cy="19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919CBC1F-7979-ADF8-ED9C-EA96A66174A8}"/>
                  </a:ext>
                </a:extLst>
              </p:cNvPr>
              <p:cNvSpPr/>
              <p:nvPr/>
            </p:nvSpPr>
            <p:spPr>
              <a:xfrm>
                <a:off x="1157" y="709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C8602347-1633-7045-B6B9-1BF8A5BC3602}"/>
                  </a:ext>
                </a:extLst>
              </p:cNvPr>
              <p:cNvGrpSpPr/>
              <p:nvPr/>
            </p:nvGrpSpPr>
            <p:grpSpPr>
              <a:xfrm rot="21120000">
                <a:off x="750" y="478"/>
                <a:ext cx="1650" cy="1300"/>
                <a:chOff x="760" y="467"/>
                <a:chExt cx="1650" cy="1300"/>
              </a:xfrm>
            </p:grpSpPr>
            <p:sp>
              <p:nvSpPr>
                <p:cNvPr id="60" name="Google Shape;199;p25">
                  <a:extLst>
                    <a:ext uri="{FF2B5EF4-FFF2-40B4-BE49-F238E27FC236}">
                      <a16:creationId xmlns:a16="http://schemas.microsoft.com/office/drawing/2014/main" id="{7E257BFE-C984-3454-A1F3-2A17AF68FAFB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99;p25">
                  <a:extLst>
                    <a:ext uri="{FF2B5EF4-FFF2-40B4-BE49-F238E27FC236}">
                      <a16:creationId xmlns:a16="http://schemas.microsoft.com/office/drawing/2014/main" id="{25787811-F1E7-A97A-1BBE-34D99E10A195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99;p25">
                  <a:extLst>
                    <a:ext uri="{FF2B5EF4-FFF2-40B4-BE49-F238E27FC236}">
                      <a16:creationId xmlns:a16="http://schemas.microsoft.com/office/drawing/2014/main" id="{C727B2B0-FA07-D09B-B208-E82512A6BD19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828C0311-FC55-9F87-BBB4-329D961F47C2}"/>
                </a:ext>
              </a:extLst>
            </p:cNvPr>
            <p:cNvGrpSpPr/>
            <p:nvPr/>
          </p:nvGrpSpPr>
          <p:grpSpPr>
            <a:xfrm>
              <a:off x="16647" y="8214"/>
              <a:ext cx="1848" cy="2107"/>
              <a:chOff x="16647" y="8214"/>
              <a:chExt cx="1848" cy="2107"/>
            </a:xfrm>
          </p:grpSpPr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8154433E-E531-0075-F60A-DCF6E70F3011}"/>
                  </a:ext>
                </a:extLst>
              </p:cNvPr>
              <p:cNvSpPr/>
              <p:nvPr/>
            </p:nvSpPr>
            <p:spPr>
              <a:xfrm>
                <a:off x="16647" y="8214"/>
                <a:ext cx="1726" cy="1726"/>
              </a:xfrm>
              <a:prstGeom prst="ellipse">
                <a:avLst/>
              </a:prstGeom>
              <a:noFill/>
              <a:ln w="635000">
                <a:solidFill>
                  <a:schemeClr val="bg1">
                    <a:alpha val="26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C00D3DF2-37B8-F5F4-5C44-F0F6D1C7791D}"/>
                  </a:ext>
                </a:extLst>
              </p:cNvPr>
              <p:cNvGrpSpPr/>
              <p:nvPr/>
            </p:nvGrpSpPr>
            <p:grpSpPr>
              <a:xfrm rot="21120000" flipH="1" flipV="1">
                <a:off x="16845" y="9021"/>
                <a:ext cx="1650" cy="1300"/>
                <a:chOff x="760" y="467"/>
                <a:chExt cx="1650" cy="1300"/>
              </a:xfrm>
            </p:grpSpPr>
            <p:sp>
              <p:nvSpPr>
                <p:cNvPr id="72" name="Google Shape;199;p25">
                  <a:extLst>
                    <a:ext uri="{FF2B5EF4-FFF2-40B4-BE49-F238E27FC236}">
                      <a16:creationId xmlns:a16="http://schemas.microsoft.com/office/drawing/2014/main" id="{03EA02E5-E6F3-48C7-BA46-BA931B3572EF}"/>
                    </a:ext>
                  </a:extLst>
                </p:cNvPr>
                <p:cNvSpPr/>
                <p:nvPr/>
              </p:nvSpPr>
              <p:spPr>
                <a:xfrm>
                  <a:off x="928" y="467"/>
                  <a:ext cx="782" cy="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99;p25">
                  <a:extLst>
                    <a:ext uri="{FF2B5EF4-FFF2-40B4-BE49-F238E27FC236}">
                      <a16:creationId xmlns:a16="http://schemas.microsoft.com/office/drawing/2014/main" id="{075BB455-B442-FF07-D981-95B79CA24DD0}"/>
                    </a:ext>
                  </a:extLst>
                </p:cNvPr>
                <p:cNvSpPr/>
                <p:nvPr/>
              </p:nvSpPr>
              <p:spPr>
                <a:xfrm>
                  <a:off x="1976" y="629"/>
                  <a:ext cx="435" cy="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99;p25">
                  <a:extLst>
                    <a:ext uri="{FF2B5EF4-FFF2-40B4-BE49-F238E27FC236}">
                      <a16:creationId xmlns:a16="http://schemas.microsoft.com/office/drawing/2014/main" id="{B579BBEA-CA27-9E30-E394-23E992AC9993}"/>
                    </a:ext>
                  </a:extLst>
                </p:cNvPr>
                <p:cNvSpPr/>
                <p:nvPr/>
              </p:nvSpPr>
              <p:spPr>
                <a:xfrm>
                  <a:off x="760" y="1469"/>
                  <a:ext cx="311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254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06FF7C4-2135-9C58-6140-00B45A7F7607}"/>
              </a:ext>
            </a:extLst>
          </p:cNvPr>
          <p:cNvGrpSpPr/>
          <p:nvPr/>
        </p:nvGrpSpPr>
        <p:grpSpPr>
          <a:xfrm>
            <a:off x="10996179" y="104749"/>
            <a:ext cx="1090930" cy="1118870"/>
            <a:chOff x="3786" y="775"/>
            <a:chExt cx="1718" cy="1762"/>
          </a:xfrm>
          <a:solidFill>
            <a:srgbClr val="FF97DE"/>
          </a:solidFill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3EE7D397-B359-5566-ADEF-F46B47934BBD}"/>
                </a:ext>
              </a:extLst>
            </p:cNvPr>
            <p:cNvGrpSpPr/>
            <p:nvPr/>
          </p:nvGrpSpPr>
          <p:grpSpPr>
            <a:xfrm>
              <a:off x="3786" y="775"/>
              <a:ext cx="242" cy="1762"/>
              <a:chOff x="3786" y="775"/>
              <a:chExt cx="242" cy="1762"/>
            </a:xfrm>
            <a:grpFill/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DD38DCA4-8352-9DA3-6E8E-0BDD776A61CB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807D3C40-B116-9A41-C76D-22593A5F10EE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13C6454D-51F1-70B2-2D45-5BCF50274928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8FA416C6-9412-9353-3F6D-CD3CDE438A91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883FF8E1-C0C4-CB3B-8C41-E7EF8DDF4FD3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54ED9FBF-1095-8B2C-2CFD-F41E09FED0DB}"/>
                </a:ext>
              </a:extLst>
            </p:cNvPr>
            <p:cNvGrpSpPr/>
            <p:nvPr/>
          </p:nvGrpSpPr>
          <p:grpSpPr>
            <a:xfrm>
              <a:off x="4155" y="775"/>
              <a:ext cx="242" cy="1762"/>
              <a:chOff x="3786" y="775"/>
              <a:chExt cx="242" cy="1762"/>
            </a:xfrm>
            <a:grpFill/>
          </p:grpSpPr>
          <p:sp>
            <p:nvSpPr>
              <p:cNvPr id="131" name="椭圆 130">
                <a:extLst>
                  <a:ext uri="{FF2B5EF4-FFF2-40B4-BE49-F238E27FC236}">
                    <a16:creationId xmlns:a16="http://schemas.microsoft.com/office/drawing/2014/main" id="{40D26323-92DC-7C49-3EE0-78428A1F0ABA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CD7D02B5-0AC0-F3BC-EBC5-32A8E5E0942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9966A59A-6AF2-E11B-47DC-8CD3E5BEE4EA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1CDB8944-1652-05D7-B6DF-4409F0C9A549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9DF4DDF0-ABAF-7779-7926-F3E69C989E6E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A0CFE425-F633-FE91-6620-5C958B7EA38E}"/>
                </a:ext>
              </a:extLst>
            </p:cNvPr>
            <p:cNvGrpSpPr/>
            <p:nvPr/>
          </p:nvGrpSpPr>
          <p:grpSpPr>
            <a:xfrm>
              <a:off x="4524" y="775"/>
              <a:ext cx="242" cy="1762"/>
              <a:chOff x="3786" y="775"/>
              <a:chExt cx="242" cy="1762"/>
            </a:xfrm>
            <a:grpFill/>
          </p:grpSpPr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A0CED41A-BACE-83FA-EF39-5F03F74930C8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DBCD9EE2-77FB-3AE1-920F-DCA37FB1D714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05F4EC3C-6EAA-7640-2B18-E37EB1D5B187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97D4C623-4645-2E85-964B-ED69D800D566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>
                <a:extLst>
                  <a:ext uri="{FF2B5EF4-FFF2-40B4-BE49-F238E27FC236}">
                    <a16:creationId xmlns:a16="http://schemas.microsoft.com/office/drawing/2014/main" id="{0353A2A3-A749-41B0-320C-F9EA0369D007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F36BB845-6E10-1A9A-02F9-753A500B322E}"/>
                </a:ext>
              </a:extLst>
            </p:cNvPr>
            <p:cNvGrpSpPr/>
            <p:nvPr/>
          </p:nvGrpSpPr>
          <p:grpSpPr>
            <a:xfrm>
              <a:off x="4893" y="775"/>
              <a:ext cx="242" cy="1762"/>
              <a:chOff x="3786" y="775"/>
              <a:chExt cx="242" cy="1762"/>
            </a:xfrm>
            <a:grpFill/>
          </p:grpSpPr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61DFFDC0-C5D7-05A2-AAE6-65F8D1925317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6E279EC4-360A-7A74-F9E5-E94FEB7DA8DE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DFEF16A3-1E9B-7F44-9329-AA3FF37D965A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3A6E9995-CC32-0FB3-FAF2-F33CA4BB1B39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36DA264A-6168-D971-2561-0D7A815D7951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2EF0EA87-22A3-A33A-92D5-6B719E478AE2}"/>
                </a:ext>
              </a:extLst>
            </p:cNvPr>
            <p:cNvGrpSpPr/>
            <p:nvPr/>
          </p:nvGrpSpPr>
          <p:grpSpPr>
            <a:xfrm>
              <a:off x="5262" y="775"/>
              <a:ext cx="242" cy="1762"/>
              <a:chOff x="3786" y="775"/>
              <a:chExt cx="242" cy="1762"/>
            </a:xfrm>
            <a:grpFill/>
          </p:grpSpPr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0A7CCC97-2534-F10A-16CA-0D86720A90E4}"/>
                  </a:ext>
                </a:extLst>
              </p:cNvPr>
              <p:cNvSpPr/>
              <p:nvPr/>
            </p:nvSpPr>
            <p:spPr>
              <a:xfrm>
                <a:off x="3786" y="77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1ACDE345-BF66-0B28-CBAE-1E28F2A05710}"/>
                  </a:ext>
                </a:extLst>
              </p:cNvPr>
              <p:cNvSpPr/>
              <p:nvPr/>
            </p:nvSpPr>
            <p:spPr>
              <a:xfrm>
                <a:off x="3786" y="115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>
                <a:extLst>
                  <a:ext uri="{FF2B5EF4-FFF2-40B4-BE49-F238E27FC236}">
                    <a16:creationId xmlns:a16="http://schemas.microsoft.com/office/drawing/2014/main" id="{F2512402-BE45-EDC2-1333-C80E67441AA2}"/>
                  </a:ext>
                </a:extLst>
              </p:cNvPr>
              <p:cNvSpPr/>
              <p:nvPr/>
            </p:nvSpPr>
            <p:spPr>
              <a:xfrm>
                <a:off x="3786" y="153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258C2C37-93F8-9A25-AFFA-35ADD0D58769}"/>
                  </a:ext>
                </a:extLst>
              </p:cNvPr>
              <p:cNvSpPr/>
              <p:nvPr/>
            </p:nvSpPr>
            <p:spPr>
              <a:xfrm>
                <a:off x="3786" y="191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41DC0AFA-0D16-0606-2115-EA09E139105B}"/>
                  </a:ext>
                </a:extLst>
              </p:cNvPr>
              <p:cNvSpPr/>
              <p:nvPr/>
            </p:nvSpPr>
            <p:spPr>
              <a:xfrm>
                <a:off x="3786" y="2295"/>
                <a:ext cx="242" cy="2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84420C-7E87-BDD0-66D8-1A26B5C7A3E7}"/>
              </a:ext>
            </a:extLst>
          </p:cNvPr>
          <p:cNvGrpSpPr/>
          <p:nvPr/>
        </p:nvGrpSpPr>
        <p:grpSpPr>
          <a:xfrm>
            <a:off x="-635" y="296545"/>
            <a:ext cx="12192000" cy="6264910"/>
            <a:chOff x="-635" y="296545"/>
            <a:chExt cx="12192000" cy="6264910"/>
          </a:xfrm>
        </p:grpSpPr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52DA94CF-7BEF-502C-3A21-2D9694445A68}"/>
                </a:ext>
              </a:extLst>
            </p:cNvPr>
            <p:cNvSpPr/>
            <p:nvPr/>
          </p:nvSpPr>
          <p:spPr>
            <a:xfrm>
              <a:off x="-635" y="296545"/>
              <a:ext cx="12192000" cy="62649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F25D67CB-BF9E-21B7-D0C3-45792E006920}"/>
                </a:ext>
              </a:extLst>
            </p:cNvPr>
            <p:cNvSpPr/>
            <p:nvPr/>
          </p:nvSpPr>
          <p:spPr>
            <a:xfrm>
              <a:off x="170490" y="423545"/>
              <a:ext cx="11916620" cy="6054725"/>
            </a:xfrm>
            <a:prstGeom prst="roundRect">
              <a:avLst>
                <a:gd name="adj" fmla="val 50000"/>
              </a:avLst>
            </a:prstGeom>
            <a:noFill/>
            <a:ln w="19050" cmpd="sng">
              <a:solidFill>
                <a:srgbClr val="3A4565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D646C-10D8-1C9A-DD13-A535055F83CD}"/>
              </a:ext>
            </a:extLst>
          </p:cNvPr>
          <p:cNvGrpSpPr/>
          <p:nvPr/>
        </p:nvGrpSpPr>
        <p:grpSpPr>
          <a:xfrm>
            <a:off x="734444" y="3738119"/>
            <a:ext cx="8089008" cy="607427"/>
            <a:chOff x="6390233" y="2025349"/>
            <a:chExt cx="8089008" cy="607427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7AF025F6-F879-75A9-B83B-BECE7E0FE41C}"/>
                </a:ext>
              </a:extLst>
            </p:cNvPr>
            <p:cNvSpPr/>
            <p:nvPr/>
          </p:nvSpPr>
          <p:spPr>
            <a:xfrm>
              <a:off x="6390233" y="2025349"/>
              <a:ext cx="801978" cy="579120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C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6AE5A1D-F6D1-EC13-EBE5-DC45518D10A1}"/>
                </a:ext>
              </a:extLst>
            </p:cNvPr>
            <p:cNvSpPr txBox="1"/>
            <p:nvPr/>
          </p:nvSpPr>
          <p:spPr>
            <a:xfrm>
              <a:off x="7067622" y="2048001"/>
              <a:ext cx="7411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Cung cấp lao động chất lượng cao</a:t>
              </a: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ADE6510-F0C9-3850-53F1-3005F755C42D}"/>
              </a:ext>
            </a:extLst>
          </p:cNvPr>
          <p:cNvGrpSpPr/>
          <p:nvPr/>
        </p:nvGrpSpPr>
        <p:grpSpPr>
          <a:xfrm>
            <a:off x="734444" y="2923080"/>
            <a:ext cx="7891749" cy="591511"/>
            <a:chOff x="954571" y="2876232"/>
            <a:chExt cx="7891749" cy="591511"/>
          </a:xfrm>
        </p:grpSpPr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8CE36179-4751-2115-72F3-A51D9A64C645}"/>
                </a:ext>
              </a:extLst>
            </p:cNvPr>
            <p:cNvSpPr/>
            <p:nvPr/>
          </p:nvSpPr>
          <p:spPr>
            <a:xfrm>
              <a:off x="954571" y="2876232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FFCE00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B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D0ABE5D-2CFC-3DEB-4274-AA823629623E}"/>
                </a:ext>
              </a:extLst>
            </p:cNvPr>
            <p:cNvSpPr txBox="1"/>
            <p:nvPr/>
          </p:nvSpPr>
          <p:spPr>
            <a:xfrm>
              <a:off x="1611721" y="2882968"/>
              <a:ext cx="72345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Khuyến khích đầu tư nước ngoài.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072E63-3524-F995-89F2-6370850F131E}"/>
              </a:ext>
            </a:extLst>
          </p:cNvPr>
          <p:cNvGrpSpPr/>
          <p:nvPr/>
        </p:nvGrpSpPr>
        <p:grpSpPr>
          <a:xfrm>
            <a:off x="734444" y="4576413"/>
            <a:ext cx="8089008" cy="1082400"/>
            <a:chOff x="6399435" y="2846805"/>
            <a:chExt cx="8089008" cy="1082400"/>
          </a:xfrm>
        </p:grpSpPr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A3FEE4C2-3E6B-D32A-5D8E-8E7EAEC7C236}"/>
                </a:ext>
              </a:extLst>
            </p:cNvPr>
            <p:cNvSpPr/>
            <p:nvPr/>
          </p:nvSpPr>
          <p:spPr>
            <a:xfrm>
              <a:off x="6399435" y="2846805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D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93A3384-F30D-7EFE-7813-6A3072B8C2A1}"/>
                </a:ext>
              </a:extLst>
            </p:cNvPr>
            <p:cNvSpPr txBox="1"/>
            <p:nvPr/>
          </p:nvSpPr>
          <p:spPr>
            <a:xfrm>
              <a:off x="7237089" y="2851987"/>
              <a:ext cx="7251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 áp lực lên tài nguyên thiên nhiên và môi trường.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21D4DD-0F72-3341-70AC-83A8F39BFAC0}"/>
              </a:ext>
            </a:extLst>
          </p:cNvPr>
          <p:cNvGrpSpPr/>
          <p:nvPr/>
        </p:nvGrpSpPr>
        <p:grpSpPr>
          <a:xfrm>
            <a:off x="734444" y="2136221"/>
            <a:ext cx="6647258" cy="584775"/>
            <a:chOff x="2757813" y="2158026"/>
            <a:chExt cx="6647258" cy="584775"/>
          </a:xfrm>
        </p:grpSpPr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E2A8EF66-E1A3-E9B3-DE73-AB8E43C3E572}"/>
                </a:ext>
              </a:extLst>
            </p:cNvPr>
            <p:cNvSpPr/>
            <p:nvPr/>
          </p:nvSpPr>
          <p:spPr>
            <a:xfrm>
              <a:off x="2757813" y="2158026"/>
              <a:ext cx="801978" cy="578485"/>
            </a:xfrm>
            <a:prstGeom prst="roundRect">
              <a:avLst>
                <a:gd name="adj" fmla="val 50000"/>
              </a:avLst>
            </a:prstGeom>
            <a:solidFill>
              <a:srgbClr val="6B7FFF"/>
            </a:solidFill>
            <a:ln w="15875" cmpd="sng">
              <a:solidFill>
                <a:schemeClr val="accent1">
                  <a:shade val="50000"/>
                </a:schemeClr>
              </a:solidFill>
              <a:prstDash val="dash"/>
            </a:ln>
            <a:effectLst>
              <a:outerShdw blurRad="393700" dist="38100" dir="5400000" sx="97000" sy="97000" algn="t" rotWithShape="0">
                <a:srgbClr val="C7501C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Colossalis" panose="02040603050506020204" pitchFamily="18" charset="0"/>
                  <a:ea typeface="思源宋体 CN Medium" panose="02020500000000000000" charset="-122"/>
                  <a:cs typeface="Algerian" panose="04020705040A02060702" charset="0"/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8D434CD-75C6-CB2F-02EB-C27E7CC92911}"/>
                </a:ext>
              </a:extLst>
            </p:cNvPr>
            <p:cNvSpPr txBox="1"/>
            <p:nvPr/>
          </p:nvSpPr>
          <p:spPr>
            <a:xfrm>
              <a:off x="3559791" y="2158026"/>
              <a:ext cx="5845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 rộng thị trường tiêu thụ</a:t>
              </a:r>
              <a:r>
                <a:rPr lang="en-US" sz="3200" b="1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4CF040-EC35-DDB2-71E5-0EAA050BA565}"/>
              </a:ext>
            </a:extLst>
          </p:cNvPr>
          <p:cNvSpPr txBox="1"/>
          <p:nvPr/>
        </p:nvSpPr>
        <p:spPr>
          <a:xfrm>
            <a:off x="1945829" y="478476"/>
            <a:ext cx="849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là hậu quả do dân số tăng nhanh gây ra?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21C0-D40F-CAE3-D927-336E94ED9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01" y="1801915"/>
            <a:ext cx="2551988" cy="377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42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4900689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3159B4"/>
      </a:accent1>
      <a:accent2>
        <a:srgbClr val="3789FF"/>
      </a:accent2>
      <a:accent3>
        <a:srgbClr val="00C6D0"/>
      </a:accent3>
      <a:accent4>
        <a:srgbClr val="76E5DB"/>
      </a:accent4>
      <a:accent5>
        <a:srgbClr val="FF701D"/>
      </a:accent5>
      <a:accent6>
        <a:srgbClr val="835DE4"/>
      </a:accent6>
      <a:hlink>
        <a:srgbClr val="046DA3"/>
      </a:hlink>
      <a:folHlink>
        <a:srgbClr val="BFBFBF"/>
      </a:folHlink>
    </a:clrScheme>
    <a:fontScheme name="cuvkj4a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sz="1200" dirty="0">
            <a:solidFill>
              <a:schemeClr val="bg2">
                <a:lumMod val="25000"/>
              </a:schemeClr>
            </a:solidFill>
            <a:latin typeface="+mn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vkj4al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1274</Words>
  <Application>Microsoft Office PowerPoint</Application>
  <PresentationFormat>Widescreen</PresentationFormat>
  <Paragraphs>225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UTM Futura Extra</vt:lpstr>
      <vt:lpstr>UTM Colossalis</vt:lpstr>
      <vt:lpstr>UTM HelvetIns</vt:lpstr>
      <vt:lpstr>Arial</vt:lpstr>
      <vt:lpstr>SVN-Harabaras</vt:lpstr>
      <vt:lpstr>UTM Deutsch Gothic</vt:lpstr>
      <vt:lpstr>楷体</vt:lpstr>
      <vt:lpstr>UTM Avo</vt:lpstr>
      <vt:lpstr>Calibri</vt:lpstr>
      <vt:lpstr>微软雅黑</vt:lpstr>
      <vt:lpstr>Tahoma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</dc:title>
  <dc:subject>LS DL 5</dc:subject>
  <dc:creator>YENVU</dc:creator>
  <cp:keywords>YENVU</cp:keywords>
  <cp:lastModifiedBy>Thảo Phương</cp:lastModifiedBy>
  <cp:revision>71</cp:revision>
  <dcterms:created xsi:type="dcterms:W3CDTF">2021-09-12T04:26:50Z</dcterms:created>
  <dcterms:modified xsi:type="dcterms:W3CDTF">2025-02-05T12:08:42Z</dcterms:modified>
  <cp:version>T010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A67F4D8ED976408A917B845C909777AE</vt:lpwstr>
  </property>
</Properties>
</file>